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17"/>
  </p:notesMasterIdLst>
  <p:handoutMasterIdLst>
    <p:handoutMasterId r:id="rId18"/>
  </p:handoutMasterIdLst>
  <p:sldIdLst>
    <p:sldId id="288" r:id="rId3"/>
    <p:sldId id="284" r:id="rId4"/>
    <p:sldId id="285" r:id="rId5"/>
    <p:sldId id="289" r:id="rId6"/>
    <p:sldId id="294" r:id="rId7"/>
    <p:sldId id="290" r:id="rId8"/>
    <p:sldId id="292" r:id="rId9"/>
    <p:sldId id="295" r:id="rId10"/>
    <p:sldId id="293" r:id="rId11"/>
    <p:sldId id="296" r:id="rId12"/>
    <p:sldId id="270" r:id="rId13"/>
    <p:sldId id="286" r:id="rId14"/>
    <p:sldId id="287" r:id="rId15"/>
    <p:sldId id="282" r:id="rId16"/>
  </p:sldIdLst>
  <p:sldSz cx="9144000" cy="6858000" type="screen4x3"/>
  <p:notesSz cx="7102475" cy="93884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FFFFFF"/>
    <a:srgbClr val="0072AE"/>
    <a:srgbClr val="005DA2"/>
    <a:srgbClr val="000000"/>
    <a:srgbClr val="99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88824" autoAdjust="0"/>
  </p:normalViewPr>
  <p:slideViewPr>
    <p:cSldViewPr>
      <p:cViewPr varScale="1">
        <p:scale>
          <a:sx n="83" d="100"/>
          <a:sy n="83" d="100"/>
        </p:scale>
        <p:origin x="-122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1998" y="-102"/>
      </p:cViewPr>
      <p:guideLst>
        <p:guide orient="horz" pos="2957"/>
        <p:guide pos="2237"/>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8163" cy="469900"/>
          </a:xfrm>
          <a:prstGeom prst="rect">
            <a:avLst/>
          </a:prstGeom>
          <a:noFill/>
          <a:ln w="9525">
            <a:noFill/>
            <a:miter lim="800000"/>
            <a:headEnd/>
            <a:tailEnd/>
          </a:ln>
          <a:effectLst/>
        </p:spPr>
        <p:txBody>
          <a:bodyPr vert="horz" wrap="square" lIns="94883" tIns="47442" rIns="94883" bIns="47442" numCol="1" anchor="t" anchorCtr="0" compatLnSpc="1">
            <a:prstTxWarp prst="textNoShape">
              <a:avLst/>
            </a:prstTxWarp>
          </a:bodyPr>
          <a:lstStyle>
            <a:lvl1pPr>
              <a:defRPr sz="1200"/>
            </a:lvl1pPr>
          </a:lstStyle>
          <a:p>
            <a:pPr>
              <a:defRPr/>
            </a:pPr>
            <a:endParaRPr lang="en-US"/>
          </a:p>
        </p:txBody>
      </p:sp>
      <p:sp>
        <p:nvSpPr>
          <p:cNvPr id="3075" name="Rectangle 3"/>
          <p:cNvSpPr>
            <a:spLocks noGrp="1" noChangeArrowheads="1"/>
          </p:cNvSpPr>
          <p:nvPr>
            <p:ph type="dt" sz="quarter" idx="1"/>
          </p:nvPr>
        </p:nvSpPr>
        <p:spPr bwMode="auto">
          <a:xfrm>
            <a:off x="4022725" y="0"/>
            <a:ext cx="3078163" cy="469900"/>
          </a:xfrm>
          <a:prstGeom prst="rect">
            <a:avLst/>
          </a:prstGeom>
          <a:noFill/>
          <a:ln w="9525">
            <a:noFill/>
            <a:miter lim="800000"/>
            <a:headEnd/>
            <a:tailEnd/>
          </a:ln>
          <a:effectLst/>
        </p:spPr>
        <p:txBody>
          <a:bodyPr vert="horz" wrap="square" lIns="94883" tIns="47442" rIns="94883" bIns="47442" numCol="1" anchor="t" anchorCtr="0" compatLnSpc="1">
            <a:prstTxWarp prst="textNoShape">
              <a:avLst/>
            </a:prstTxWarp>
          </a:bodyPr>
          <a:lstStyle>
            <a:lvl1pPr algn="r">
              <a:defRPr sz="1200"/>
            </a:lvl1pPr>
          </a:lstStyle>
          <a:p>
            <a:pPr>
              <a:defRPr/>
            </a:pPr>
            <a:endParaRPr lang="en-US"/>
          </a:p>
        </p:txBody>
      </p:sp>
      <p:sp>
        <p:nvSpPr>
          <p:cNvPr id="3076" name="Rectangle 4"/>
          <p:cNvSpPr>
            <a:spLocks noGrp="1" noChangeArrowheads="1"/>
          </p:cNvSpPr>
          <p:nvPr>
            <p:ph type="ftr" sz="quarter" idx="2"/>
          </p:nvPr>
        </p:nvSpPr>
        <p:spPr bwMode="auto">
          <a:xfrm>
            <a:off x="0" y="8916988"/>
            <a:ext cx="3078163" cy="469900"/>
          </a:xfrm>
          <a:prstGeom prst="rect">
            <a:avLst/>
          </a:prstGeom>
          <a:noFill/>
          <a:ln w="9525">
            <a:noFill/>
            <a:miter lim="800000"/>
            <a:headEnd/>
            <a:tailEnd/>
          </a:ln>
          <a:effectLst/>
        </p:spPr>
        <p:txBody>
          <a:bodyPr vert="horz" wrap="square" lIns="94883" tIns="47442" rIns="94883" bIns="47442" numCol="1" anchor="b" anchorCtr="0" compatLnSpc="1">
            <a:prstTxWarp prst="textNoShape">
              <a:avLst/>
            </a:prstTxWarp>
          </a:bodyPr>
          <a:lstStyle>
            <a:lvl1pPr>
              <a:defRPr sz="1200"/>
            </a:lvl1pPr>
          </a:lstStyle>
          <a:p>
            <a:pPr>
              <a:defRPr/>
            </a:pPr>
            <a:endParaRPr lang="en-US"/>
          </a:p>
        </p:txBody>
      </p:sp>
      <p:sp>
        <p:nvSpPr>
          <p:cNvPr id="3077" name="Rectangle 5"/>
          <p:cNvSpPr>
            <a:spLocks noGrp="1" noChangeArrowheads="1"/>
          </p:cNvSpPr>
          <p:nvPr>
            <p:ph type="sldNum" sz="quarter" idx="3"/>
          </p:nvPr>
        </p:nvSpPr>
        <p:spPr bwMode="auto">
          <a:xfrm>
            <a:off x="4022725" y="8916988"/>
            <a:ext cx="3078163" cy="469900"/>
          </a:xfrm>
          <a:prstGeom prst="rect">
            <a:avLst/>
          </a:prstGeom>
          <a:noFill/>
          <a:ln w="9525">
            <a:noFill/>
            <a:miter lim="800000"/>
            <a:headEnd/>
            <a:tailEnd/>
          </a:ln>
          <a:effectLst/>
        </p:spPr>
        <p:txBody>
          <a:bodyPr vert="horz" wrap="square" lIns="94883" tIns="47442" rIns="94883" bIns="47442" numCol="1" anchor="b" anchorCtr="0" compatLnSpc="1">
            <a:prstTxWarp prst="textNoShape">
              <a:avLst/>
            </a:prstTxWarp>
          </a:bodyPr>
          <a:lstStyle>
            <a:lvl1pPr algn="r">
              <a:defRPr sz="1200"/>
            </a:lvl1pPr>
          </a:lstStyle>
          <a:p>
            <a:pPr>
              <a:defRPr/>
            </a:pPr>
            <a:fld id="{39E6EC2C-5F44-433D-AD5E-5D05E3759A93}"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78163" cy="469900"/>
          </a:xfrm>
          <a:prstGeom prst="rect">
            <a:avLst/>
          </a:prstGeom>
          <a:noFill/>
          <a:ln w="9525">
            <a:noFill/>
            <a:miter lim="800000"/>
            <a:headEnd/>
            <a:tailEnd/>
          </a:ln>
          <a:effectLst/>
        </p:spPr>
        <p:txBody>
          <a:bodyPr vert="horz" wrap="square" lIns="94883" tIns="47442" rIns="94883" bIns="47442" numCol="1" anchor="t" anchorCtr="0" compatLnSpc="1">
            <a:prstTxWarp prst="textNoShape">
              <a:avLst/>
            </a:prstTxWarp>
          </a:bodyPr>
          <a:lstStyle>
            <a:lvl1pPr>
              <a:defRPr sz="1200"/>
            </a:lvl1pPr>
          </a:lstStyle>
          <a:p>
            <a:pPr>
              <a:defRPr/>
            </a:pPr>
            <a:endParaRPr lang="en-US"/>
          </a:p>
        </p:txBody>
      </p:sp>
      <p:sp>
        <p:nvSpPr>
          <p:cNvPr id="2051" name="Rectangle 3"/>
          <p:cNvSpPr>
            <a:spLocks noGrp="1" noChangeArrowheads="1"/>
          </p:cNvSpPr>
          <p:nvPr>
            <p:ph type="dt" idx="1"/>
          </p:nvPr>
        </p:nvSpPr>
        <p:spPr bwMode="auto">
          <a:xfrm>
            <a:off x="4022725" y="0"/>
            <a:ext cx="3078163" cy="469900"/>
          </a:xfrm>
          <a:prstGeom prst="rect">
            <a:avLst/>
          </a:prstGeom>
          <a:noFill/>
          <a:ln w="9525">
            <a:noFill/>
            <a:miter lim="800000"/>
            <a:headEnd/>
            <a:tailEnd/>
          </a:ln>
          <a:effectLst/>
        </p:spPr>
        <p:txBody>
          <a:bodyPr vert="horz" wrap="square" lIns="94883" tIns="47442" rIns="94883" bIns="47442" numCol="1" anchor="t" anchorCtr="0" compatLnSpc="1">
            <a:prstTxWarp prst="textNoShape">
              <a:avLst/>
            </a:prstTxWarp>
          </a:bodyPr>
          <a:lstStyle>
            <a:lvl1pPr algn="r">
              <a:defRPr sz="1200"/>
            </a:lvl1pPr>
          </a:lstStyle>
          <a:p>
            <a:pPr>
              <a:defRPr/>
            </a:pPr>
            <a:endParaRPr lang="en-US"/>
          </a:p>
        </p:txBody>
      </p:sp>
      <p:sp>
        <p:nvSpPr>
          <p:cNvPr id="31748" name="Rectangle 4"/>
          <p:cNvSpPr>
            <a:spLocks noGrp="1" noRot="1" noChangeAspect="1" noChangeArrowheads="1" noTextEdit="1"/>
          </p:cNvSpPr>
          <p:nvPr>
            <p:ph type="sldImg" idx="2"/>
          </p:nvPr>
        </p:nvSpPr>
        <p:spPr bwMode="auto">
          <a:xfrm>
            <a:off x="1206500" y="706438"/>
            <a:ext cx="4689475" cy="3516312"/>
          </a:xfrm>
          <a:prstGeom prst="rect">
            <a:avLst/>
          </a:prstGeom>
          <a:noFill/>
          <a:ln w="12700">
            <a:solidFill>
              <a:srgbClr val="000000"/>
            </a:solidFill>
            <a:miter lim="800000"/>
            <a:headEnd/>
            <a:tailEnd/>
          </a:ln>
        </p:spPr>
      </p:sp>
      <p:sp>
        <p:nvSpPr>
          <p:cNvPr id="2053" name="Rectangle 5"/>
          <p:cNvSpPr>
            <a:spLocks noGrp="1" noChangeArrowheads="1"/>
          </p:cNvSpPr>
          <p:nvPr>
            <p:ph type="body" sz="quarter" idx="3"/>
          </p:nvPr>
        </p:nvSpPr>
        <p:spPr bwMode="auto">
          <a:xfrm>
            <a:off x="709613" y="4459288"/>
            <a:ext cx="5683250" cy="4224337"/>
          </a:xfrm>
          <a:prstGeom prst="rect">
            <a:avLst/>
          </a:prstGeom>
          <a:noFill/>
          <a:ln w="9525">
            <a:noFill/>
            <a:miter lim="800000"/>
            <a:headEnd/>
            <a:tailEnd/>
          </a:ln>
          <a:effectLst/>
        </p:spPr>
        <p:txBody>
          <a:bodyPr vert="horz" wrap="square" lIns="94883" tIns="47442" rIns="94883" bIns="4744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0" y="8916988"/>
            <a:ext cx="3078163" cy="469900"/>
          </a:xfrm>
          <a:prstGeom prst="rect">
            <a:avLst/>
          </a:prstGeom>
          <a:noFill/>
          <a:ln w="9525">
            <a:noFill/>
            <a:miter lim="800000"/>
            <a:headEnd/>
            <a:tailEnd/>
          </a:ln>
          <a:effectLst/>
        </p:spPr>
        <p:txBody>
          <a:bodyPr vert="horz" wrap="square" lIns="94883" tIns="47442" rIns="94883" bIns="47442" numCol="1" anchor="b" anchorCtr="0" compatLnSpc="1">
            <a:prstTxWarp prst="textNoShape">
              <a:avLst/>
            </a:prstTxWarp>
          </a:bodyPr>
          <a:lstStyle>
            <a:lvl1pPr>
              <a:defRPr sz="1200"/>
            </a:lvl1pPr>
          </a:lstStyle>
          <a:p>
            <a:pPr>
              <a:defRPr/>
            </a:pPr>
            <a:endParaRPr lang="en-US"/>
          </a:p>
        </p:txBody>
      </p:sp>
      <p:sp>
        <p:nvSpPr>
          <p:cNvPr id="2055" name="Rectangle 7"/>
          <p:cNvSpPr>
            <a:spLocks noGrp="1" noChangeArrowheads="1"/>
          </p:cNvSpPr>
          <p:nvPr>
            <p:ph type="sldNum" sz="quarter" idx="5"/>
          </p:nvPr>
        </p:nvSpPr>
        <p:spPr bwMode="auto">
          <a:xfrm>
            <a:off x="4022725" y="8916988"/>
            <a:ext cx="3078163" cy="469900"/>
          </a:xfrm>
          <a:prstGeom prst="rect">
            <a:avLst/>
          </a:prstGeom>
          <a:noFill/>
          <a:ln w="9525">
            <a:noFill/>
            <a:miter lim="800000"/>
            <a:headEnd/>
            <a:tailEnd/>
          </a:ln>
          <a:effectLst/>
        </p:spPr>
        <p:txBody>
          <a:bodyPr vert="horz" wrap="square" lIns="94883" tIns="47442" rIns="94883" bIns="47442" numCol="1" anchor="b" anchorCtr="0" compatLnSpc="1">
            <a:prstTxWarp prst="textNoShape">
              <a:avLst/>
            </a:prstTxWarp>
          </a:bodyPr>
          <a:lstStyle>
            <a:lvl1pPr algn="r">
              <a:defRPr sz="1200"/>
            </a:lvl1pPr>
          </a:lstStyle>
          <a:p>
            <a:pPr>
              <a:defRPr/>
            </a:pPr>
            <a:fld id="{BE8B07DD-2AED-4C1B-976D-BBC40B691FE0}"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a:ln/>
        </p:spPr>
      </p:sp>
      <p:sp>
        <p:nvSpPr>
          <p:cNvPr id="34818" name="Notes Placeholder 2"/>
          <p:cNvSpPr>
            <a:spLocks noGrp="1"/>
          </p:cNvSpPr>
          <p:nvPr>
            <p:ph type="body" idx="1"/>
          </p:nvPr>
        </p:nvSpPr>
        <p:spPr>
          <a:noFill/>
          <a:ln/>
        </p:spPr>
        <p:txBody>
          <a:bodyPr/>
          <a:lstStyle/>
          <a:p>
            <a:r>
              <a:rPr lang="en-US" smtClean="0"/>
              <a:t>For beginning section, when I describe our role  - why we were involved with helping ANR.</a:t>
            </a:r>
          </a:p>
        </p:txBody>
      </p:sp>
      <p:sp>
        <p:nvSpPr>
          <p:cNvPr id="34819" name="Slide Number Placeholder 3"/>
          <p:cNvSpPr>
            <a:spLocks noGrp="1"/>
          </p:cNvSpPr>
          <p:nvPr>
            <p:ph type="sldNum" sz="quarter" idx="5"/>
          </p:nvPr>
        </p:nvSpPr>
        <p:spPr>
          <a:noFill/>
        </p:spPr>
        <p:txBody>
          <a:bodyPr/>
          <a:lstStyle/>
          <a:p>
            <a:fld id="{437C8D67-6D72-49E6-B76A-E92B074F9551}" type="slidenum">
              <a:rPr lang="en-US" smtClean="0"/>
              <a:pPr/>
              <a:t>2</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F0DCAF10-CE58-4515-8DBD-BF425B2C3C9D}" type="slidenum">
              <a:rPr lang="en-US" smtClean="0"/>
              <a:pPr/>
              <a:t>12</a:t>
            </a:fld>
            <a:endParaRPr lang="en-US" smtClean="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eaLnBrk="1" hangingPunct="1"/>
            <a:r>
              <a:rPr lang="en-US" smtClean="0"/>
              <a:t>To add after Bronson talks about definitions, generally.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fld id="{BD7AE5C9-E277-4F41-A4A8-0C17CFA88EA4}" type="slidenum">
              <a:rPr lang="en-US" smtClean="0"/>
              <a:pPr/>
              <a:t>13</a:t>
            </a:fld>
            <a:endParaRPr lang="en-US" smtClean="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pPr eaLnBrk="1" hangingPunct="1"/>
            <a:r>
              <a:rPr lang="en-US" smtClean="0"/>
              <a:t>To add, after Bronson talks about proprietors’ duties and enforcement.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p>
            <a:fld id="{A127FF7B-E6C4-437E-ACB4-9E08B0EB466F}" type="slidenum">
              <a:rPr lang="en-US" smtClean="0"/>
              <a:pPr/>
              <a:t>14</a:t>
            </a:fld>
            <a:endParaRPr lang="en-US" smtClean="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r>
              <a:rPr lang="en-US" smtClean="0"/>
              <a:t>Here’s my contact info to put on Bronson’s final slide. I’d like to have my name on the intro slide, too.</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92E99DCF-9CB6-4AF9-95F0-9C265AB9B835}" type="slidenum">
              <a:rPr lang="en-US" smtClean="0"/>
              <a:pPr/>
              <a:t>3</a:t>
            </a:fld>
            <a:endParaRPr lang="en-US" smtClean="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pPr eaLnBrk="1" hangingPunct="1"/>
            <a:r>
              <a:rPr lang="en-US" smtClean="0"/>
              <a:t>Goes with previous slide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214438" y="712788"/>
            <a:ext cx="4673600" cy="3505200"/>
          </a:xfrm>
          <a:ln/>
        </p:spPr>
      </p:sp>
      <p:sp>
        <p:nvSpPr>
          <p:cNvPr id="48131" name="Rectangle 3"/>
          <p:cNvSpPr>
            <a:spLocks noGrp="1" noChangeArrowheads="1"/>
          </p:cNvSpPr>
          <p:nvPr>
            <p:ph type="body" idx="1"/>
          </p:nvPr>
        </p:nvSpPr>
        <p:spPr>
          <a:xfrm>
            <a:off x="947738" y="4459288"/>
            <a:ext cx="5207000" cy="4222750"/>
          </a:xfrm>
          <a:noFill/>
          <a:ln/>
        </p:spPr>
        <p:txBody>
          <a:bodyPr lIns="96009" tIns="48006" rIns="96009" bIns="48006"/>
          <a:lstStyle/>
          <a:p>
            <a:r>
              <a:rPr lang="en-US" i="1" dirty="0" smtClean="0">
                <a:latin typeface="Verdana" pitchFamily="34" charset="0"/>
              </a:rPr>
              <a:t>We have come along way, both in hairstyles and in effective </a:t>
            </a:r>
            <a:r>
              <a:rPr lang="en-US" i="1" dirty="0" err="1" smtClean="0">
                <a:latin typeface="Verdana" pitchFamily="34" charset="0"/>
              </a:rPr>
              <a:t>smokefree</a:t>
            </a:r>
            <a:r>
              <a:rPr lang="en-US" i="1" dirty="0" smtClean="0">
                <a:latin typeface="Verdana" pitchFamily="34" charset="0"/>
              </a:rPr>
              <a:t> policy standards</a:t>
            </a:r>
          </a:p>
          <a:p>
            <a:endParaRPr lang="en-US" i="1" dirty="0" smtClean="0">
              <a:latin typeface="Verdana" pitchFamily="34" charset="0"/>
            </a:endParaRPr>
          </a:p>
          <a:p>
            <a:r>
              <a:rPr lang="en-US" i="1" dirty="0" smtClean="0">
                <a:latin typeface="Verdana" pitchFamily="34" charset="0"/>
              </a:rPr>
              <a:t>These moves were supported by a combination of public demand and the science on the health effects of secondhand smoke.</a:t>
            </a:r>
          </a:p>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1204913" y="704850"/>
            <a:ext cx="4692650" cy="3519488"/>
          </a:xfrm>
          <a:ln/>
        </p:spPr>
      </p:sp>
      <p:sp>
        <p:nvSpPr>
          <p:cNvPr id="573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1204913" y="704850"/>
            <a:ext cx="4692650" cy="3519488"/>
          </a:xfrm>
          <a:ln/>
        </p:spPr>
      </p:sp>
      <p:sp>
        <p:nvSpPr>
          <p:cNvPr id="50179" name="Rectangle 3"/>
          <p:cNvSpPr>
            <a:spLocks noGrp="1" noChangeArrowheads="1"/>
          </p:cNvSpPr>
          <p:nvPr>
            <p:ph type="body" idx="1"/>
          </p:nvPr>
        </p:nvSpPr>
        <p:spPr>
          <a:noFill/>
          <a:ln/>
        </p:spPr>
        <p:txBody>
          <a:bodyPr/>
          <a:lstStyle/>
          <a:p>
            <a:r>
              <a:rPr lang="en-US" b="1" smtClean="0">
                <a:solidFill>
                  <a:schemeClr val="tx2"/>
                </a:solidFill>
                <a:cs typeface="Times New Roman" pitchFamily="18" charset="0"/>
              </a:rPr>
              <a:t>Our </a:t>
            </a:r>
            <a:r>
              <a:rPr lang="en-US" b="1" i="1" u="sng" smtClean="0">
                <a:solidFill>
                  <a:schemeClr val="tx2"/>
                </a:solidFill>
                <a:cs typeface="Times New Roman" pitchFamily="18" charset="0"/>
              </a:rPr>
              <a:t>primary goal</a:t>
            </a:r>
            <a:r>
              <a:rPr lang="en-US" b="1" smtClean="0">
                <a:solidFill>
                  <a:schemeClr val="tx2"/>
                </a:solidFill>
                <a:cs typeface="Times New Roman" pitchFamily="18" charset="0"/>
              </a:rPr>
              <a:t> is to reduce and eliminate disease and death</a:t>
            </a:r>
          </a:p>
          <a:p>
            <a:endParaRPr lang="en-US" b="1" smtClean="0">
              <a:solidFill>
                <a:schemeClr val="tx2"/>
              </a:solidFill>
              <a:cs typeface="Times New Roman" pitchFamily="18" charset="0"/>
            </a:endParaRPr>
          </a:p>
          <a:p>
            <a:r>
              <a:rPr lang="en-US" b="1" smtClean="0">
                <a:solidFill>
                  <a:schemeClr val="tx2"/>
                </a:solidFill>
                <a:cs typeface="Times New Roman" pitchFamily="18" charset="0"/>
              </a:rPr>
              <a:t>Legislation is not the primary goal, but a tool to change the cultural climate.</a:t>
            </a:r>
          </a:p>
          <a:p>
            <a:endParaRPr lang="en-US" b="1" smtClean="0">
              <a:solidFill>
                <a:schemeClr val="tx2"/>
              </a:solidFill>
              <a:cs typeface="Times New Roman" pitchFamily="18" charset="0"/>
            </a:endParaRPr>
          </a:p>
          <a:p>
            <a:r>
              <a:rPr lang="en-US" b="1" smtClean="0">
                <a:solidFill>
                  <a:schemeClr val="tx2"/>
                </a:solidFill>
                <a:cs typeface="Times New Roman" pitchFamily="18" charset="0"/>
              </a:rPr>
              <a:t> </a:t>
            </a: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1204913" y="704850"/>
            <a:ext cx="4692650" cy="3519488"/>
          </a:xfrm>
          <a:ln/>
        </p:spPr>
      </p:sp>
      <p:sp>
        <p:nvSpPr>
          <p:cNvPr id="53251" name="Rectangle 3"/>
          <p:cNvSpPr>
            <a:spLocks noGrp="1" noChangeArrowheads="1"/>
          </p:cNvSpPr>
          <p:nvPr>
            <p:ph type="body" idx="1"/>
          </p:nvPr>
        </p:nvSpPr>
        <p:spPr>
          <a:noFill/>
          <a:ln/>
        </p:spPr>
        <p:txBody>
          <a:bodyPr/>
          <a:lstStyle/>
          <a:p>
            <a:r>
              <a:rPr lang="en-US" dirty="0" smtClean="0"/>
              <a:t>Several states now have state-specific versions of the Fundamentals document, endorsed at the board –level of coalition partner organizations, which makes it easier to have consistently strong policy expectations throughout a state.   Having an intake process for new partners to sign onto something like this is also important. This system helps ensure policy discipline, mutual accountability to the policy goal, including organizations that may not be as familiar with </a:t>
            </a:r>
            <a:r>
              <a:rPr lang="en-US" dirty="0" err="1" smtClean="0"/>
              <a:t>smokefree</a:t>
            </a:r>
            <a:r>
              <a:rPr lang="en-US" dirty="0" smtClean="0"/>
              <a:t>.  If a group is speaking on behalf of a coalition, it is vital they are on board with the collective agreement to good policy, rather than “just getting something passed” that may not achieve the health goal or even create a barrier to future progress – like preemption.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1204913" y="704850"/>
            <a:ext cx="4692650" cy="3519488"/>
          </a:xfrm>
          <a:ln/>
        </p:spPr>
      </p:sp>
      <p:sp>
        <p:nvSpPr>
          <p:cNvPr id="55299" name="Rectangle 3"/>
          <p:cNvSpPr>
            <a:spLocks noGrp="1" noChangeArrowheads="1"/>
          </p:cNvSpPr>
          <p:nvPr>
            <p:ph type="body" idx="1"/>
          </p:nvPr>
        </p:nvSpPr>
        <p:spPr>
          <a:noFill/>
          <a:ln/>
        </p:spPr>
        <p:txBody>
          <a:bodyPr/>
          <a:lstStyle/>
          <a:p>
            <a:r>
              <a:rPr lang="en-US" smtClean="0"/>
              <a:t>This process of consensus building can take a while, but it is time well-spent for avoiding mis-steps later in the policy process.  There is a difference between publicly announced Fundamentals/Guiding Principles/Key Dealbreakers vs. a coalition’s more confidential deliberations around provisions of potential negotiation.  ANR has some exercise charts that coalitions can use for this process.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5D668264-B99C-4F98-93C3-CE461312ADC7}" type="slidenum">
              <a:rPr lang="en-US" smtClean="0"/>
              <a:pPr/>
              <a:t>11</a:t>
            </a:fld>
            <a:endParaRPr lang="en-US" smtClean="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pPr eaLnBrk="1" hangingPunct="1"/>
            <a:r>
              <a:rPr lang="en-US" smtClean="0"/>
              <a:t>To insert after Bronson discusses e-cigarettes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6907407-6357-4B54-A0B6-D1F63E59E422}" type="slidenum">
              <a:rPr lang="en-US"/>
              <a:pPr>
                <a:defRPr/>
              </a:pPr>
              <a:t>‹#›</a:t>
            </a:fld>
            <a:endParaRPr lang="en-US"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35EB7F-42CB-44A6-874A-D4B06A357EF8}" type="slidenum">
              <a:rPr lang="en-US"/>
              <a:pPr>
                <a:defRPr/>
              </a:pPr>
              <a:t>‹#›</a:t>
            </a:fld>
            <a:endParaRPr lang="en-US"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EB2FC35-DFE2-4CC6-96AB-BE126FF05678}" type="slidenum">
              <a:rPr lang="en-US"/>
              <a:pPr>
                <a:defRPr/>
              </a:pPr>
              <a:t>‹#›</a:t>
            </a:fld>
            <a:endParaRPr lang="en-US" dirty="0"/>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FDA9217-2E38-4B53-BEE3-1C0AFDA5D929}" type="slidenum">
              <a:rPr lang="en-US"/>
              <a:pPr>
                <a:defRPr/>
              </a:pPr>
              <a:t>‹#›</a:t>
            </a:fld>
            <a:endParaRPr lang="en-US" dirty="0"/>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A501E6B-E91C-4DF2-B3D6-44FB16A2EE1F}" type="slidenum">
              <a:rPr lang="en-US"/>
              <a:pPr>
                <a:defRPr/>
              </a:pPr>
              <a:t>‹#›</a:t>
            </a:fld>
            <a:endParaRPr lang="en-US" dirty="0"/>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18B18A-86D2-4AB1-86FB-E98564808379}" type="slidenum">
              <a:rPr lang="en-US"/>
              <a:pPr>
                <a:defRPr/>
              </a:pPr>
              <a:t>‹#›</a:t>
            </a:fld>
            <a:endParaRPr lang="en-US" dirty="0"/>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E9BB14-9B96-4365-8FDF-D5DA25A8F4BF}" type="slidenum">
              <a:rPr lang="en-US"/>
              <a:pPr>
                <a:defRPr/>
              </a:pPr>
              <a:t>‹#›</a:t>
            </a:fld>
            <a:endParaRPr lang="en-US" dirty="0"/>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A09784-59D6-40F5-9A42-14552FD35C4C}" type="slidenum">
              <a:rPr lang="en-US"/>
              <a:pPr>
                <a:defRPr/>
              </a:pPr>
              <a:t>‹#›</a:t>
            </a:fld>
            <a:endParaRPr lang="en-US" dirty="0"/>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FDB0F0-FA14-4889-B035-C173302AD0CB}" type="slidenum">
              <a:rPr lang="en-US"/>
              <a:pPr>
                <a:defRPr/>
              </a:pPr>
              <a:t>‹#›</a:t>
            </a:fld>
            <a:endParaRPr lang="en-US" dirty="0"/>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04CCFE4-4778-4ED5-BC5B-59B300831B34}" type="slidenum">
              <a:rPr lang="en-US"/>
              <a:pPr>
                <a:defRPr/>
              </a:pPr>
              <a:t>‹#›</a:t>
            </a:fld>
            <a:endParaRPr lang="en-US" dirty="0"/>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2C0E435-ADC5-49E9-B8ED-287C0C528C82}" type="slidenum">
              <a:rPr lang="en-US"/>
              <a:pPr>
                <a:defRPr/>
              </a:pPr>
              <a:t>‹#›</a:t>
            </a:fld>
            <a:endParaRPr lang="en-US"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897D36-4874-4179-90C0-BBAEB73FE160}" type="slidenum">
              <a:rPr lang="en-US"/>
              <a:pPr>
                <a:defRPr/>
              </a:pPr>
              <a:t>‹#›</a:t>
            </a:fld>
            <a:endParaRPr lang="en-US" dirty="0"/>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FD2BD3E-2776-4318-A5F7-5E6CEBE697AD}" type="slidenum">
              <a:rPr lang="en-US"/>
              <a:pPr>
                <a:defRPr/>
              </a:pPr>
              <a:t>‹#›</a:t>
            </a:fld>
            <a:endParaRPr lang="en-US" dirty="0"/>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3ECECB4-E5E5-4A92-A61D-B07D1D1D0D36}" type="slidenum">
              <a:rPr lang="en-US"/>
              <a:pPr>
                <a:defRPr/>
              </a:pPr>
              <a:t>‹#›</a:t>
            </a:fld>
            <a:endParaRPr lang="en-US" dirty="0"/>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FB2DD3E-B9C2-44CF-8A7E-ECC5322C3DB4}" type="slidenum">
              <a:rPr lang="en-US"/>
              <a:pPr>
                <a:defRPr/>
              </a:pPr>
              <a:t>‹#›</a:t>
            </a:fld>
            <a:endParaRPr lang="en-US" dirty="0"/>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A486F7-7255-4178-8881-BAC10F87B8D6}" type="slidenum">
              <a:rPr lang="en-US"/>
              <a:pPr>
                <a:defRPr/>
              </a:pPr>
              <a:t>‹#›</a:t>
            </a:fld>
            <a:endParaRPr lang="en-US" dirty="0"/>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CEDBFFF-1D6A-4503-9982-5C1AEDB586F6}" type="slidenum">
              <a:rPr lang="en-US"/>
              <a:pPr>
                <a:defRPr/>
              </a:pPr>
              <a:t>‹#›</a:t>
            </a:fld>
            <a:endParaRPr lang="en-US" dirty="0"/>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83C303-23C2-4615-8FBE-FA729EE1C725}" type="slidenum">
              <a:rPr lang="en-US"/>
              <a:pPr>
                <a:defRPr/>
              </a:pPr>
              <a:t>‹#›</a:t>
            </a:fld>
            <a:endParaRPr lang="en-US" dirty="0"/>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4EEA143-1BF7-4CAB-B42E-12CCEB437021}" type="slidenum">
              <a:rPr lang="en-US"/>
              <a:pPr>
                <a:defRPr/>
              </a:pPr>
              <a:t>‹#›</a:t>
            </a:fld>
            <a:endParaRPr lang="en-US" dirty="0"/>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345047A-1C17-49E6-953B-3D8243890C36}" type="slidenum">
              <a:rPr lang="en-US"/>
              <a:pPr>
                <a:defRPr/>
              </a:pPr>
              <a:t>‹#›</a:t>
            </a:fld>
            <a:endParaRPr lang="en-US" dirty="0"/>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F6DE306-FC39-4DD0-B488-095A5237C279}" type="slidenum">
              <a:rPr lang="en-US"/>
              <a:pPr>
                <a:defRPr/>
              </a:pPr>
              <a:t>‹#›</a:t>
            </a:fld>
            <a:endParaRPr lang="en-US" dirty="0"/>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205D1235-A2CE-4942-AF4C-8ED40EF2EEE6}"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62A6DF-F083-4E72-B3C7-52FCBFD6F087}" type="slidenum">
              <a:rPr lang="en-US"/>
              <a:pPr>
                <a:defRPr/>
              </a:pPr>
              <a:t>‹#›</a:t>
            </a:fld>
            <a:endParaRPr lang="en-US"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7FEF24-4FF0-4CD0-9661-1827DEF2A445}" type="slidenum">
              <a:rPr lang="en-US"/>
              <a:pPr>
                <a:defRPr/>
              </a:pPr>
              <a:t>‹#›</a:t>
            </a:fld>
            <a:endParaRPr lang="en-US"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68587DF-4E0C-404B-B140-36E224D18ACF}" type="slidenum">
              <a:rPr lang="en-US"/>
              <a:pPr>
                <a:defRPr/>
              </a:pPr>
              <a:t>‹#›</a:t>
            </a:fld>
            <a:endParaRPr lang="en-US"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9FF24D4-6A52-4645-A931-97C1E8D29214}" type="slidenum">
              <a:rPr lang="en-US"/>
              <a:pPr>
                <a:defRPr/>
              </a:pPr>
              <a:t>‹#›</a:t>
            </a:fld>
            <a:endParaRPr lang="en-US"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CCDDBF7-74F5-4877-9AD5-F4C976A1A3CD}" type="slidenum">
              <a:rPr lang="en-US"/>
              <a:pPr>
                <a:defRPr/>
              </a:pPr>
              <a:t>‹#›</a:t>
            </a:fld>
            <a:endParaRPr lang="en-US"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81F603-D4C7-4317-A111-0A126BADE3D6}" type="slidenum">
              <a:rPr lang="en-US"/>
              <a:pPr>
                <a:defRPr/>
              </a:pPr>
              <a:t>‹#›</a:t>
            </a:fld>
            <a:endParaRPr lang="en-US"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DD19EC-7DFA-48C9-85AF-9527CDC99A62}" type="slidenum">
              <a:rPr lang="en-US"/>
              <a:pPr>
                <a:defRPr/>
              </a:pPr>
              <a:t>‹#›</a:t>
            </a:fld>
            <a:endParaRPr lang="en-US"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2AE"/>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46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defRPr sz="1400">
                <a:solidFill>
                  <a:srgbClr val="000000"/>
                </a:solidFill>
              </a:defRPr>
            </a:lvl1pPr>
          </a:lstStyle>
          <a:p>
            <a:pPr>
              <a:defRPr/>
            </a:pPr>
            <a:endParaRPr lang="en-US"/>
          </a:p>
        </p:txBody>
      </p:sp>
      <p:sp>
        <p:nvSpPr>
          <p:cNvPr id="194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a:defRPr sz="1400">
                <a:solidFill>
                  <a:srgbClr val="000000"/>
                </a:solidFill>
              </a:defRPr>
            </a:lvl1pPr>
          </a:lstStyle>
          <a:p>
            <a:pPr>
              <a:defRPr/>
            </a:pPr>
            <a:endParaRPr lang="en-US"/>
          </a:p>
        </p:txBody>
      </p:sp>
      <p:sp>
        <p:nvSpPr>
          <p:cNvPr id="1946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a:defRPr sz="1400">
                <a:solidFill>
                  <a:srgbClr val="000000"/>
                </a:solidFill>
              </a:defRPr>
            </a:lvl1pPr>
          </a:lstStyle>
          <a:p>
            <a:pPr>
              <a:defRPr/>
            </a:pPr>
            <a:fld id="{EB8B0896-35DC-4DD9-9FC4-17C5547FAF4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9" r:id="rId1"/>
    <p:sldLayoutId id="2147483688" r:id="rId2"/>
    <p:sldLayoutId id="2147483687" r:id="rId3"/>
    <p:sldLayoutId id="2147483686" r:id="rId4"/>
    <p:sldLayoutId id="2147483685" r:id="rId5"/>
    <p:sldLayoutId id="2147483684" r:id="rId6"/>
    <p:sldLayoutId id="2147483683" r:id="rId7"/>
    <p:sldLayoutId id="2147483682" r:id="rId8"/>
    <p:sldLayoutId id="2147483681" r:id="rId9"/>
    <p:sldLayoutId id="2147483680" r:id="rId10"/>
    <p:sldLayoutId id="2147483679" r:id="rId11"/>
    <p:sldLayoutId id="2147483678" r:id="rId12"/>
    <p:sldLayoutId id="2147483677" r:id="rId13"/>
    <p:sldLayoutId id="2147483676" r:id="rId14"/>
  </p:sldLayoutIdLst>
  <p:transition spd="med"/>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72AE"/>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638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46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defRPr sz="1400">
                <a:solidFill>
                  <a:srgbClr val="000000"/>
                </a:solidFill>
              </a:defRPr>
            </a:lvl1pPr>
          </a:lstStyle>
          <a:p>
            <a:pPr>
              <a:defRPr/>
            </a:pPr>
            <a:endParaRPr lang="en-US"/>
          </a:p>
        </p:txBody>
      </p:sp>
      <p:sp>
        <p:nvSpPr>
          <p:cNvPr id="194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a:defRPr sz="1400">
                <a:solidFill>
                  <a:srgbClr val="000000"/>
                </a:solidFill>
              </a:defRPr>
            </a:lvl1pPr>
          </a:lstStyle>
          <a:p>
            <a:pPr>
              <a:defRPr/>
            </a:pPr>
            <a:endParaRPr lang="en-US"/>
          </a:p>
        </p:txBody>
      </p:sp>
      <p:sp>
        <p:nvSpPr>
          <p:cNvPr id="1946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a:defRPr sz="1400">
                <a:solidFill>
                  <a:srgbClr val="000000"/>
                </a:solidFill>
              </a:defRPr>
            </a:lvl1pPr>
          </a:lstStyle>
          <a:p>
            <a:pPr>
              <a:defRPr/>
            </a:pPr>
            <a:fld id="{F7042E09-F4C2-4857-848F-61E4DF50486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3" r:id="rId1"/>
    <p:sldLayoutId id="2147483702" r:id="rId2"/>
    <p:sldLayoutId id="2147483701" r:id="rId3"/>
    <p:sldLayoutId id="2147483700" r:id="rId4"/>
    <p:sldLayoutId id="2147483699" r:id="rId5"/>
    <p:sldLayoutId id="2147483698" r:id="rId6"/>
    <p:sldLayoutId id="2147483697" r:id="rId7"/>
    <p:sldLayoutId id="2147483696" r:id="rId8"/>
    <p:sldLayoutId id="2147483695" r:id="rId9"/>
    <p:sldLayoutId id="2147483694" r:id="rId10"/>
    <p:sldLayoutId id="2147483693" r:id="rId11"/>
    <p:sldLayoutId id="2147483692" r:id="rId12"/>
    <p:sldLayoutId id="2147483691" r:id="rId13"/>
    <p:sldLayoutId id="2147483690" r:id="rId14"/>
    <p:sldLayoutId id="2147483704" r:id="rId15"/>
  </p:sldLayoutIdLst>
  <p:transition spd="med"/>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no-smoke.org/" TargetMode="External"/><Relationship Id="rId2" Type="http://schemas.openxmlformats.org/officeDocument/2006/relationships/hyperlink" Target="http://www.tclconline.org/" TargetMode="Externa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hyperlink" Target="http://no-smoke.org/document.php?id=229" TargetMode="External"/><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tclconline.or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no-smoke.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6.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304800"/>
            <a:ext cx="9144000" cy="1143000"/>
          </a:xfrm>
        </p:spPr>
        <p:txBody>
          <a:bodyPr/>
          <a:lstStyle/>
          <a:p>
            <a:r>
              <a:rPr lang="en-US" sz="4000" dirty="0" smtClean="0">
                <a:solidFill>
                  <a:schemeClr val="bg1"/>
                </a:solidFill>
                <a:effectLst>
                  <a:outerShdw blurRad="38100" dist="38100" dir="2700000" algn="tl">
                    <a:srgbClr val="000000">
                      <a:alpha val="43137"/>
                    </a:srgbClr>
                  </a:outerShdw>
                </a:effectLst>
              </a:rPr>
              <a:t>Model Ordinance Language for </a:t>
            </a:r>
            <a:br>
              <a:rPr lang="en-US" sz="4000" dirty="0" smtClean="0">
                <a:solidFill>
                  <a:schemeClr val="bg1"/>
                </a:solidFill>
                <a:effectLst>
                  <a:outerShdw blurRad="38100" dist="38100" dir="2700000" algn="tl">
                    <a:srgbClr val="000000">
                      <a:alpha val="43137"/>
                    </a:srgbClr>
                  </a:outerShdw>
                </a:effectLst>
              </a:rPr>
            </a:br>
            <a:r>
              <a:rPr lang="en-US" sz="4000" dirty="0" smtClean="0">
                <a:solidFill>
                  <a:schemeClr val="bg1"/>
                </a:solidFill>
                <a:effectLst>
                  <a:outerShdw blurRad="38100" dist="38100" dir="2700000" algn="tl">
                    <a:srgbClr val="000000">
                      <a:alpha val="43137"/>
                    </a:srgbClr>
                  </a:outerShdw>
                </a:effectLst>
              </a:rPr>
              <a:t>Smokefree Success</a:t>
            </a:r>
          </a:p>
        </p:txBody>
      </p:sp>
      <p:sp>
        <p:nvSpPr>
          <p:cNvPr id="46083" name="Rectangle 3"/>
          <p:cNvSpPr>
            <a:spLocks noGrp="1" noChangeArrowheads="1"/>
          </p:cNvSpPr>
          <p:nvPr>
            <p:ph type="body" idx="1"/>
          </p:nvPr>
        </p:nvSpPr>
        <p:spPr>
          <a:xfrm>
            <a:off x="457200" y="2057400"/>
            <a:ext cx="8229600" cy="4267200"/>
          </a:xfrm>
          <a:ln>
            <a:solidFill>
              <a:schemeClr val="bg1"/>
            </a:solidFill>
          </a:ln>
        </p:spPr>
        <p:txBody>
          <a:bodyPr/>
          <a:lstStyle/>
          <a:p>
            <a:pPr>
              <a:buFontTx/>
              <a:buNone/>
            </a:pPr>
            <a:r>
              <a:rPr lang="en-US" sz="3000" dirty="0" smtClean="0">
                <a:solidFill>
                  <a:schemeClr val="bg1"/>
                </a:solidFill>
              </a:rPr>
              <a:t>Maggie Mahoney, JD</a:t>
            </a:r>
          </a:p>
          <a:p>
            <a:pPr>
              <a:buFontTx/>
              <a:buNone/>
            </a:pPr>
            <a:r>
              <a:rPr lang="en-US" sz="3000" dirty="0" smtClean="0">
                <a:solidFill>
                  <a:schemeClr val="bg1"/>
                </a:solidFill>
              </a:rPr>
              <a:t>Tobacco Control Legal Consortium</a:t>
            </a:r>
          </a:p>
          <a:p>
            <a:pPr>
              <a:buFontTx/>
              <a:buNone/>
            </a:pPr>
            <a:r>
              <a:rPr lang="en-US" sz="3000" dirty="0" smtClean="0">
                <a:solidFill>
                  <a:srgbClr val="FFFFFF"/>
                </a:solidFill>
                <a:effectLst>
                  <a:outerShdw blurRad="38100" dist="38100" dir="2700000" algn="tl">
                    <a:srgbClr val="000000">
                      <a:alpha val="43137"/>
                    </a:srgbClr>
                  </a:outerShdw>
                </a:effectLst>
                <a:hlinkClick r:id="rId2"/>
              </a:rPr>
              <a:t>www.tclconline.org</a:t>
            </a:r>
            <a:endParaRPr lang="en-US" sz="3000" dirty="0" smtClean="0">
              <a:solidFill>
                <a:srgbClr val="FFFFFF"/>
              </a:solidFill>
              <a:effectLst>
                <a:outerShdw blurRad="38100" dist="38100" dir="2700000" algn="tl">
                  <a:srgbClr val="000000">
                    <a:alpha val="43137"/>
                  </a:srgbClr>
                </a:outerShdw>
              </a:effectLst>
            </a:endParaRPr>
          </a:p>
          <a:p>
            <a:pPr>
              <a:buFontTx/>
              <a:buNone/>
            </a:pPr>
            <a:endParaRPr lang="en-US" sz="3000" dirty="0" smtClean="0">
              <a:solidFill>
                <a:schemeClr val="bg1"/>
              </a:solidFill>
            </a:endParaRPr>
          </a:p>
          <a:p>
            <a:pPr>
              <a:buFontTx/>
              <a:buNone/>
            </a:pPr>
            <a:r>
              <a:rPr lang="en-US" sz="3000" dirty="0" smtClean="0">
                <a:solidFill>
                  <a:schemeClr val="bg1"/>
                </a:solidFill>
              </a:rPr>
              <a:t>Bronson Frick 			</a:t>
            </a:r>
          </a:p>
          <a:p>
            <a:pPr>
              <a:buFontTx/>
              <a:buNone/>
            </a:pPr>
            <a:r>
              <a:rPr lang="en-US" sz="3000" dirty="0" smtClean="0">
                <a:solidFill>
                  <a:schemeClr val="bg1"/>
                </a:solidFill>
              </a:rPr>
              <a:t>Americans for Nonsmokers’ Rights</a:t>
            </a:r>
          </a:p>
          <a:p>
            <a:pPr>
              <a:buFontTx/>
              <a:buNone/>
            </a:pPr>
            <a:r>
              <a:rPr lang="en-US" sz="3000" dirty="0" smtClean="0">
                <a:solidFill>
                  <a:schemeClr val="bg1"/>
                </a:solidFill>
                <a:effectLst>
                  <a:outerShdw blurRad="38100" dist="38100" dir="2700000" algn="tl">
                    <a:srgbClr val="000000">
                      <a:alpha val="43137"/>
                    </a:srgbClr>
                  </a:outerShdw>
                </a:effectLst>
                <a:hlinkClick r:id="rId3"/>
              </a:rPr>
              <a:t>www.no-smoke.org</a:t>
            </a:r>
            <a:endParaRPr lang="en-US" sz="3000" dirty="0" smtClean="0">
              <a:solidFill>
                <a:schemeClr val="bg1"/>
              </a:solidFill>
              <a:effectLst>
                <a:outerShdw blurRad="38100" dist="38100" dir="2700000" algn="tl">
                  <a:srgbClr val="000000">
                    <a:alpha val="43137"/>
                  </a:srgbClr>
                </a:outerShdw>
              </a:effectLst>
            </a:endParaRPr>
          </a:p>
          <a:p>
            <a:pPr>
              <a:buFontTx/>
              <a:buNone/>
            </a:pPr>
            <a:endParaRPr lang="en-US" sz="3000" dirty="0" smtClean="0">
              <a:solidFill>
                <a:schemeClr val="bg1"/>
              </a:solidFill>
            </a:endParaRPr>
          </a:p>
          <a:p>
            <a:pPr>
              <a:buFontTx/>
              <a:buNone/>
            </a:pPr>
            <a:endParaRPr lang="en-US" sz="3000" dirty="0" smtClean="0">
              <a:solidFill>
                <a:srgbClr val="FFFFFF"/>
              </a:solidFill>
            </a:endParaRPr>
          </a:p>
          <a:p>
            <a:pPr>
              <a:buFontTx/>
              <a:buNone/>
            </a:pPr>
            <a:endParaRPr lang="en-US" sz="3000" dirty="0" smtClean="0">
              <a:solidFill>
                <a:schemeClr val="bg1"/>
              </a:solidFill>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dirty="0" smtClean="0">
                <a:solidFill>
                  <a:schemeClr val="bg1"/>
                </a:solidFill>
              </a:rPr>
              <a:t>ANR Model Ordinance</a:t>
            </a:r>
          </a:p>
        </p:txBody>
      </p:sp>
      <p:sp>
        <p:nvSpPr>
          <p:cNvPr id="59395" name="Rectangle 3"/>
          <p:cNvSpPr>
            <a:spLocks noGrp="1" noChangeArrowheads="1"/>
          </p:cNvSpPr>
          <p:nvPr>
            <p:ph type="body" idx="1"/>
          </p:nvPr>
        </p:nvSpPr>
        <p:spPr>
          <a:xfrm>
            <a:off x="762000" y="1600200"/>
            <a:ext cx="8229600" cy="4876800"/>
          </a:xfrm>
        </p:spPr>
        <p:txBody>
          <a:bodyPr/>
          <a:lstStyle/>
          <a:p>
            <a:pPr>
              <a:lnSpc>
                <a:spcPct val="90000"/>
              </a:lnSpc>
            </a:pPr>
            <a:r>
              <a:rPr lang="en-US" sz="2400" dirty="0" smtClean="0">
                <a:solidFill>
                  <a:schemeClr val="bg1"/>
                </a:solidFill>
                <a:effectLst>
                  <a:outerShdw blurRad="38100" dist="38100" dir="2700000" algn="tl">
                    <a:srgbClr val="000000">
                      <a:alpha val="43137"/>
                    </a:srgbClr>
                  </a:outerShdw>
                </a:effectLst>
                <a:hlinkClick r:id="rId3"/>
              </a:rPr>
              <a:t>http://no-smoke.org/document.php?id=229</a:t>
            </a:r>
            <a:endParaRPr lang="en-US" sz="2400" dirty="0" smtClean="0">
              <a:solidFill>
                <a:schemeClr val="bg1"/>
              </a:solidFill>
              <a:effectLst>
                <a:outerShdw blurRad="38100" dist="38100" dir="2700000" algn="tl">
                  <a:srgbClr val="000000">
                    <a:alpha val="43137"/>
                  </a:srgbClr>
                </a:outerShdw>
              </a:effectLst>
            </a:endParaRPr>
          </a:p>
          <a:p>
            <a:pPr>
              <a:lnSpc>
                <a:spcPct val="90000"/>
              </a:lnSpc>
              <a:buFontTx/>
              <a:buNone/>
            </a:pPr>
            <a:endParaRPr lang="en-US" sz="2400" dirty="0" smtClean="0">
              <a:solidFill>
                <a:schemeClr val="bg1"/>
              </a:solidFill>
            </a:endParaRPr>
          </a:p>
          <a:p>
            <a:pPr>
              <a:lnSpc>
                <a:spcPct val="90000"/>
              </a:lnSpc>
            </a:pPr>
            <a:r>
              <a:rPr lang="en-US" sz="2400" dirty="0" smtClean="0">
                <a:solidFill>
                  <a:schemeClr val="bg1"/>
                </a:solidFill>
              </a:rPr>
              <a:t>Key Updates:</a:t>
            </a:r>
          </a:p>
          <a:p>
            <a:pPr>
              <a:lnSpc>
                <a:spcPct val="90000"/>
              </a:lnSpc>
              <a:buFontTx/>
              <a:buNone/>
            </a:pPr>
            <a:r>
              <a:rPr lang="en-US" sz="2400" dirty="0" smtClean="0">
                <a:solidFill>
                  <a:schemeClr val="bg1"/>
                </a:solidFill>
              </a:rPr>
              <a:t>		Definitions</a:t>
            </a:r>
          </a:p>
          <a:p>
            <a:pPr>
              <a:lnSpc>
                <a:spcPct val="90000"/>
              </a:lnSpc>
              <a:buFontTx/>
              <a:buNone/>
            </a:pPr>
            <a:r>
              <a:rPr lang="en-US" sz="2400" dirty="0" smtClean="0">
                <a:solidFill>
                  <a:schemeClr val="bg1"/>
                </a:solidFill>
              </a:rPr>
              <a:t>		E-Cigs</a:t>
            </a:r>
          </a:p>
          <a:p>
            <a:pPr>
              <a:lnSpc>
                <a:spcPct val="90000"/>
              </a:lnSpc>
              <a:buFontTx/>
              <a:buNone/>
            </a:pPr>
            <a:r>
              <a:rPr lang="en-US" sz="2400" dirty="0" smtClean="0">
                <a:solidFill>
                  <a:schemeClr val="bg1"/>
                </a:solidFill>
              </a:rPr>
              <a:t>		Restaurant/Bar patios</a:t>
            </a:r>
          </a:p>
          <a:p>
            <a:pPr>
              <a:lnSpc>
                <a:spcPct val="90000"/>
              </a:lnSpc>
              <a:buFontTx/>
              <a:buNone/>
            </a:pPr>
            <a:r>
              <a:rPr lang="en-US" sz="2400" dirty="0" smtClean="0">
                <a:solidFill>
                  <a:schemeClr val="bg1"/>
                </a:solidFill>
              </a:rPr>
              <a:t>		Penalties/Enforcement</a:t>
            </a:r>
          </a:p>
          <a:p>
            <a:pPr>
              <a:lnSpc>
                <a:spcPct val="90000"/>
              </a:lnSpc>
              <a:buFontTx/>
              <a:buNone/>
            </a:pPr>
            <a:r>
              <a:rPr lang="en-US" sz="2400" dirty="0" smtClean="0">
                <a:solidFill>
                  <a:schemeClr val="bg1"/>
                </a:solidFill>
              </a:rPr>
              <a:t>		</a:t>
            </a:r>
          </a:p>
          <a:p>
            <a:pPr>
              <a:lnSpc>
                <a:spcPct val="90000"/>
              </a:lnSpc>
            </a:pPr>
            <a:r>
              <a:rPr lang="en-US" sz="2400" dirty="0" smtClean="0">
                <a:solidFill>
                  <a:schemeClr val="bg1"/>
                </a:solidFill>
              </a:rPr>
              <a:t>Issues to Watch:</a:t>
            </a:r>
          </a:p>
          <a:p>
            <a:pPr lvl="1">
              <a:lnSpc>
                <a:spcPct val="90000"/>
              </a:lnSpc>
            </a:pPr>
            <a:r>
              <a:rPr lang="en-US" sz="2400" dirty="0" smtClean="0">
                <a:solidFill>
                  <a:schemeClr val="bg1"/>
                </a:solidFill>
              </a:rPr>
              <a:t>100% </a:t>
            </a:r>
            <a:r>
              <a:rPr lang="en-US" sz="2400" dirty="0" err="1" smtClean="0">
                <a:solidFill>
                  <a:schemeClr val="bg1"/>
                </a:solidFill>
              </a:rPr>
              <a:t>smokefree</a:t>
            </a:r>
            <a:r>
              <a:rPr lang="en-US" sz="2400" dirty="0" smtClean="0">
                <a:solidFill>
                  <a:schemeClr val="bg1"/>
                </a:solidFill>
              </a:rPr>
              <a:t> hotels (WI)</a:t>
            </a:r>
          </a:p>
          <a:p>
            <a:pPr lvl="1">
              <a:lnSpc>
                <a:spcPct val="90000"/>
              </a:lnSpc>
            </a:pPr>
            <a:r>
              <a:rPr lang="en-US" sz="2400" dirty="0" smtClean="0">
                <a:solidFill>
                  <a:schemeClr val="bg1"/>
                </a:solidFill>
              </a:rPr>
              <a:t>Medical marijuana SHS</a:t>
            </a:r>
          </a:p>
          <a:p>
            <a:pPr lvl="1">
              <a:lnSpc>
                <a:spcPct val="90000"/>
              </a:lnSpc>
            </a:pPr>
            <a:r>
              <a:rPr lang="en-US" sz="2400" dirty="0" smtClean="0">
                <a:solidFill>
                  <a:schemeClr val="bg1"/>
                </a:solidFill>
              </a:rPr>
              <a:t>Other emerging issues  </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650875" y="295275"/>
            <a:ext cx="8229600" cy="950913"/>
          </a:xfrm>
        </p:spPr>
        <p:txBody>
          <a:bodyPr/>
          <a:lstStyle/>
          <a:p>
            <a:pPr algn="l" eaLnBrk="1" hangingPunct="1">
              <a:defRPr/>
            </a:pPr>
            <a:r>
              <a:rPr lang="en-US" sz="4000" b="1" dirty="0" smtClean="0">
                <a:solidFill>
                  <a:srgbClr val="CCECFF"/>
                </a:solidFill>
                <a:effectLst>
                  <a:outerShdw blurRad="38100" dist="38100" dir="2700000" algn="tl">
                    <a:srgbClr val="000000"/>
                  </a:outerShdw>
                </a:effectLst>
              </a:rPr>
              <a:t>Electronic Cigarettes</a:t>
            </a:r>
          </a:p>
        </p:txBody>
      </p:sp>
      <p:sp>
        <p:nvSpPr>
          <p:cNvPr id="37890" name="Line 4"/>
          <p:cNvSpPr>
            <a:spLocks noChangeShapeType="1"/>
          </p:cNvSpPr>
          <p:nvPr/>
        </p:nvSpPr>
        <p:spPr bwMode="auto">
          <a:xfrm>
            <a:off x="252413" y="1328738"/>
            <a:ext cx="8610600" cy="0"/>
          </a:xfrm>
          <a:prstGeom prst="line">
            <a:avLst/>
          </a:prstGeom>
          <a:noFill/>
          <a:ln w="57150">
            <a:solidFill>
              <a:srgbClr val="99CCFF"/>
            </a:solidFill>
            <a:round/>
            <a:headEnd/>
            <a:tailEnd/>
          </a:ln>
        </p:spPr>
        <p:txBody>
          <a:bodyPr/>
          <a:lstStyle/>
          <a:p>
            <a:endParaRPr lang="en-US"/>
          </a:p>
        </p:txBody>
      </p:sp>
      <p:pic>
        <p:nvPicPr>
          <p:cNvPr id="37891" name="Picture 4" descr="TCLClogo2006_white"/>
          <p:cNvPicPr>
            <a:picLocks noChangeAspect="1" noChangeArrowheads="1"/>
          </p:cNvPicPr>
          <p:nvPr/>
        </p:nvPicPr>
        <p:blipFill>
          <a:blip r:embed="rId3" cstate="print"/>
          <a:srcRect/>
          <a:stretch>
            <a:fillRect/>
          </a:stretch>
        </p:blipFill>
        <p:spPr bwMode="auto">
          <a:xfrm>
            <a:off x="228600" y="5943600"/>
            <a:ext cx="2514600" cy="682625"/>
          </a:xfrm>
          <a:prstGeom prst="rect">
            <a:avLst/>
          </a:prstGeom>
          <a:noFill/>
          <a:ln w="9525">
            <a:noFill/>
            <a:miter lim="800000"/>
            <a:headEnd/>
            <a:tailEnd/>
          </a:ln>
        </p:spPr>
      </p:pic>
      <p:sp>
        <p:nvSpPr>
          <p:cNvPr id="9" name="Rectangle 3"/>
          <p:cNvSpPr txBox="1">
            <a:spLocks noChangeArrowheads="1"/>
          </p:cNvSpPr>
          <p:nvPr/>
        </p:nvSpPr>
        <p:spPr bwMode="auto">
          <a:xfrm>
            <a:off x="268288" y="1606550"/>
            <a:ext cx="8001000" cy="3505200"/>
          </a:xfrm>
          <a:prstGeom prst="rect">
            <a:avLst/>
          </a:prstGeom>
          <a:noFill/>
          <a:ln w="9525">
            <a:noFill/>
            <a:miter lim="800000"/>
            <a:headEnd/>
            <a:tailEnd/>
          </a:ln>
        </p:spPr>
        <p:txBody>
          <a:bodyPr lIns="92075" tIns="46038" rIns="92075" bIns="46038"/>
          <a:lstStyle/>
          <a:p>
            <a:pPr marL="465138" indent="-465138">
              <a:spcBef>
                <a:spcPts val="1800"/>
              </a:spcBef>
              <a:buFontTx/>
              <a:buChar char="•"/>
              <a:defRPr/>
            </a:pPr>
            <a:r>
              <a:rPr lang="en-US" kern="0" dirty="0">
                <a:solidFill>
                  <a:schemeClr val="bg1">
                    <a:lumMod val="95000"/>
                  </a:schemeClr>
                </a:solidFill>
                <a:latin typeface="+mn-lt"/>
              </a:rPr>
              <a:t>Enforcement issues and findings; not a tobacco product</a:t>
            </a:r>
          </a:p>
          <a:p>
            <a:pPr marL="465138" indent="-465138">
              <a:spcBef>
                <a:spcPts val="1800"/>
              </a:spcBef>
              <a:buFontTx/>
              <a:buChar char="•"/>
              <a:defRPr/>
            </a:pPr>
            <a:r>
              <a:rPr lang="en-US" dirty="0">
                <a:solidFill>
                  <a:schemeClr val="bg1">
                    <a:lumMod val="95000"/>
                  </a:schemeClr>
                </a:solidFill>
                <a:latin typeface="+mn-lt"/>
              </a:rPr>
              <a:t>"E-cigarette" - any electronic oral device, such as one composed of a heating element, battery, and/or electronic circuit, which provides a vapor of nicotine or any other substances, and the use or inhalation of which simulates smoking. The term shall include any such device, whether manufactured, distributed, marketed, or sold as an e-cigarette, e-cigar, e-pipe, or under any other product name or descriptor.</a:t>
            </a:r>
          </a:p>
          <a:p>
            <a:pPr marL="465138" indent="-465138">
              <a:spcBef>
                <a:spcPts val="1800"/>
              </a:spcBef>
              <a:buFontTx/>
              <a:buChar char="•"/>
              <a:defRPr/>
            </a:pPr>
            <a:r>
              <a:rPr lang="en-US" dirty="0">
                <a:solidFill>
                  <a:schemeClr val="bg1">
                    <a:lumMod val="95000"/>
                  </a:schemeClr>
                </a:solidFill>
                <a:latin typeface="+mn-lt"/>
              </a:rPr>
              <a:t>"Smoking" means inhaling, exhaling, burning, or carrying any lighted or heated cigar, cigarette, or pipe, or any other lighted or heated tobacco or plant product intended for inhalation, in any manner or in any form. "Smoking" also includes the use of an e-cigarette which creates a vapor, in any manner or in any form, or the use of any oral smoking device for the purpose of circumventing the prohibition of smoking in this Article.</a:t>
            </a:r>
          </a:p>
          <a:p>
            <a:pPr marL="465138" indent="-465138">
              <a:spcBef>
                <a:spcPts val="1800"/>
              </a:spcBef>
              <a:buFontTx/>
              <a:buChar char="•"/>
              <a:defRPr/>
            </a:pPr>
            <a:endParaRPr lang="en-US" sz="3200" kern="0" dirty="0">
              <a:solidFill>
                <a:schemeClr val="bg1"/>
              </a:solidFill>
              <a:latin typeface="+mn-lt"/>
            </a:endParaRPr>
          </a:p>
          <a:p>
            <a:pPr marL="465138" indent="-465138">
              <a:spcBef>
                <a:spcPct val="20000"/>
              </a:spcBef>
              <a:buSzPct val="125000"/>
              <a:buFont typeface="Wingdings" pitchFamily="2" charset="2"/>
              <a:buNone/>
              <a:defRPr/>
            </a:pPr>
            <a:endParaRPr lang="en-US" sz="3200" kern="0" dirty="0">
              <a:solidFill>
                <a:schemeClr val="bg1"/>
              </a:solidFill>
              <a:latin typeface="+mn-lt"/>
            </a:endParaRP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650875" y="295275"/>
            <a:ext cx="8229600" cy="950913"/>
          </a:xfrm>
        </p:spPr>
        <p:txBody>
          <a:bodyPr/>
          <a:lstStyle/>
          <a:p>
            <a:pPr algn="l" eaLnBrk="1" hangingPunct="1">
              <a:defRPr/>
            </a:pPr>
            <a:r>
              <a:rPr lang="en-US" sz="4000" b="1" dirty="0" smtClean="0">
                <a:solidFill>
                  <a:srgbClr val="CCECFF"/>
                </a:solidFill>
                <a:effectLst>
                  <a:outerShdw blurRad="38100" dist="38100" dir="2700000" algn="tl">
                    <a:srgbClr val="000000"/>
                  </a:outerShdw>
                </a:effectLst>
              </a:rPr>
              <a:t>Other Definitions, such as:</a:t>
            </a:r>
          </a:p>
        </p:txBody>
      </p:sp>
      <p:sp>
        <p:nvSpPr>
          <p:cNvPr id="39938" name="Line 4"/>
          <p:cNvSpPr>
            <a:spLocks noChangeShapeType="1"/>
          </p:cNvSpPr>
          <p:nvPr/>
        </p:nvSpPr>
        <p:spPr bwMode="auto">
          <a:xfrm>
            <a:off x="252413" y="1328738"/>
            <a:ext cx="8610600" cy="0"/>
          </a:xfrm>
          <a:prstGeom prst="line">
            <a:avLst/>
          </a:prstGeom>
          <a:noFill/>
          <a:ln w="57150">
            <a:solidFill>
              <a:srgbClr val="99CCFF"/>
            </a:solidFill>
            <a:round/>
            <a:headEnd/>
            <a:tailEnd/>
          </a:ln>
        </p:spPr>
        <p:txBody>
          <a:bodyPr/>
          <a:lstStyle/>
          <a:p>
            <a:endParaRPr lang="en-US"/>
          </a:p>
        </p:txBody>
      </p:sp>
      <p:pic>
        <p:nvPicPr>
          <p:cNvPr id="39939" name="Picture 4" descr="TCLClogo2006_white"/>
          <p:cNvPicPr>
            <a:picLocks noChangeAspect="1" noChangeArrowheads="1"/>
          </p:cNvPicPr>
          <p:nvPr/>
        </p:nvPicPr>
        <p:blipFill>
          <a:blip r:embed="rId3" cstate="print"/>
          <a:srcRect/>
          <a:stretch>
            <a:fillRect/>
          </a:stretch>
        </p:blipFill>
        <p:spPr bwMode="auto">
          <a:xfrm>
            <a:off x="228600" y="5943600"/>
            <a:ext cx="2514600" cy="682625"/>
          </a:xfrm>
          <a:prstGeom prst="rect">
            <a:avLst/>
          </a:prstGeom>
          <a:noFill/>
          <a:ln w="9525">
            <a:noFill/>
            <a:miter lim="800000"/>
            <a:headEnd/>
            <a:tailEnd/>
          </a:ln>
        </p:spPr>
      </p:pic>
      <p:sp>
        <p:nvSpPr>
          <p:cNvPr id="9" name="Rectangle 3"/>
          <p:cNvSpPr txBox="1">
            <a:spLocks noChangeArrowheads="1"/>
          </p:cNvSpPr>
          <p:nvPr/>
        </p:nvSpPr>
        <p:spPr bwMode="auto">
          <a:xfrm>
            <a:off x="268288" y="1606550"/>
            <a:ext cx="8001000" cy="3505200"/>
          </a:xfrm>
          <a:prstGeom prst="rect">
            <a:avLst/>
          </a:prstGeom>
          <a:noFill/>
          <a:ln w="9525">
            <a:noFill/>
            <a:miter lim="800000"/>
            <a:headEnd/>
            <a:tailEnd/>
          </a:ln>
        </p:spPr>
        <p:txBody>
          <a:bodyPr lIns="92075" tIns="46038" rIns="92075" bIns="46038"/>
          <a:lstStyle/>
          <a:p>
            <a:pPr marL="465138" indent="-465138">
              <a:spcBef>
                <a:spcPts val="1800"/>
              </a:spcBef>
              <a:buFontTx/>
              <a:buChar char="•"/>
              <a:defRPr/>
            </a:pPr>
            <a:r>
              <a:rPr lang="en-US" sz="2000" dirty="0">
                <a:solidFill>
                  <a:schemeClr val="bg1">
                    <a:lumMod val="95000"/>
                  </a:schemeClr>
                </a:solidFill>
              </a:rPr>
              <a:t>"Enclosed Area" means all space between a floor and a ceiling that is bounded on all sides by walls, doorways, or windows, whether open or closed. A wall includes any retractable divider, garage door, or other physical barrier, whether temporary or permanent.</a:t>
            </a:r>
          </a:p>
          <a:p>
            <a:pPr marL="465138" indent="-465138">
              <a:spcBef>
                <a:spcPts val="1800"/>
              </a:spcBef>
              <a:buFontTx/>
              <a:buChar char="•"/>
              <a:defRPr/>
            </a:pPr>
            <a:r>
              <a:rPr lang="en-US" sz="2000" dirty="0">
                <a:solidFill>
                  <a:schemeClr val="bg1">
                    <a:lumMod val="95000"/>
                  </a:schemeClr>
                </a:solidFill>
              </a:rPr>
              <a:t>"Place of Employment" means an enclosed area under the control of a public or private employer . . . . (Sec. 1005 prohibits smoking “in all enclosed areas of places of employment without exception.”)</a:t>
            </a:r>
          </a:p>
          <a:p>
            <a:pPr marL="465138" indent="-465138">
              <a:spcBef>
                <a:spcPts val="1800"/>
              </a:spcBef>
              <a:buFontTx/>
              <a:buChar char="•"/>
              <a:defRPr/>
            </a:pPr>
            <a:endParaRPr lang="en-US" sz="2000" kern="0" dirty="0">
              <a:solidFill>
                <a:schemeClr val="bg1">
                  <a:lumMod val="95000"/>
                </a:schemeClr>
              </a:solidFill>
              <a:latin typeface="+mn-lt"/>
            </a:endParaRP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650875" y="295275"/>
            <a:ext cx="8229600" cy="950913"/>
          </a:xfrm>
        </p:spPr>
        <p:txBody>
          <a:bodyPr/>
          <a:lstStyle/>
          <a:p>
            <a:pPr algn="l" eaLnBrk="1" hangingPunct="1">
              <a:defRPr/>
            </a:pPr>
            <a:r>
              <a:rPr lang="en-US" sz="4000" b="1" dirty="0" smtClean="0">
                <a:solidFill>
                  <a:srgbClr val="CCECFF"/>
                </a:solidFill>
                <a:effectLst>
                  <a:outerShdw blurRad="38100" dist="38100" dir="2700000" algn="tl">
                    <a:srgbClr val="000000"/>
                  </a:outerShdw>
                </a:effectLst>
              </a:rPr>
              <a:t>Proprietors’ Duties</a:t>
            </a:r>
          </a:p>
        </p:txBody>
      </p:sp>
      <p:sp>
        <p:nvSpPr>
          <p:cNvPr id="41986" name="Line 4"/>
          <p:cNvSpPr>
            <a:spLocks noChangeShapeType="1"/>
          </p:cNvSpPr>
          <p:nvPr/>
        </p:nvSpPr>
        <p:spPr bwMode="auto">
          <a:xfrm>
            <a:off x="252413" y="1328738"/>
            <a:ext cx="8610600" cy="0"/>
          </a:xfrm>
          <a:prstGeom prst="line">
            <a:avLst/>
          </a:prstGeom>
          <a:noFill/>
          <a:ln w="57150">
            <a:solidFill>
              <a:srgbClr val="99CCFF"/>
            </a:solidFill>
            <a:round/>
            <a:headEnd/>
            <a:tailEnd/>
          </a:ln>
        </p:spPr>
        <p:txBody>
          <a:bodyPr/>
          <a:lstStyle/>
          <a:p>
            <a:endParaRPr lang="en-US"/>
          </a:p>
        </p:txBody>
      </p:sp>
      <p:pic>
        <p:nvPicPr>
          <p:cNvPr id="41987" name="Picture 4" descr="TCLClogo2006_white"/>
          <p:cNvPicPr>
            <a:picLocks noChangeAspect="1" noChangeArrowheads="1"/>
          </p:cNvPicPr>
          <p:nvPr/>
        </p:nvPicPr>
        <p:blipFill>
          <a:blip r:embed="rId3" cstate="print"/>
          <a:srcRect/>
          <a:stretch>
            <a:fillRect/>
          </a:stretch>
        </p:blipFill>
        <p:spPr bwMode="auto">
          <a:xfrm>
            <a:off x="228600" y="5943600"/>
            <a:ext cx="2514600" cy="682625"/>
          </a:xfrm>
          <a:prstGeom prst="rect">
            <a:avLst/>
          </a:prstGeom>
          <a:noFill/>
          <a:ln w="9525">
            <a:noFill/>
            <a:miter lim="800000"/>
            <a:headEnd/>
            <a:tailEnd/>
          </a:ln>
        </p:spPr>
      </p:pic>
      <p:sp>
        <p:nvSpPr>
          <p:cNvPr id="9" name="Rectangle 3"/>
          <p:cNvSpPr txBox="1">
            <a:spLocks noChangeArrowheads="1"/>
          </p:cNvSpPr>
          <p:nvPr/>
        </p:nvSpPr>
        <p:spPr bwMode="auto">
          <a:xfrm>
            <a:off x="268288" y="1606550"/>
            <a:ext cx="8001000" cy="3505200"/>
          </a:xfrm>
          <a:prstGeom prst="rect">
            <a:avLst/>
          </a:prstGeom>
          <a:noFill/>
          <a:ln w="9525">
            <a:noFill/>
            <a:miter lim="800000"/>
            <a:headEnd/>
            <a:tailEnd/>
          </a:ln>
        </p:spPr>
        <p:txBody>
          <a:bodyPr lIns="92075" tIns="46038" rIns="92075" bIns="46038"/>
          <a:lstStyle/>
          <a:p>
            <a:pPr>
              <a:defRPr/>
            </a:pPr>
            <a:r>
              <a:rPr lang="en-US" sz="1600" b="1" dirty="0">
                <a:solidFill>
                  <a:schemeClr val="bg1">
                    <a:lumMod val="95000"/>
                  </a:schemeClr>
                </a:solidFill>
              </a:rPr>
              <a:t>Sec. 1011. Posting of Signs and Removal of Ashtrays</a:t>
            </a:r>
          </a:p>
          <a:p>
            <a:pPr>
              <a:defRPr/>
            </a:pPr>
            <a:r>
              <a:rPr lang="en-US" sz="1600" dirty="0">
                <a:solidFill>
                  <a:schemeClr val="bg1">
                    <a:lumMod val="95000"/>
                  </a:schemeClr>
                </a:solidFill>
              </a:rPr>
              <a:t>The owner, operator, manager, or other person in control . . . shall:</a:t>
            </a:r>
          </a:p>
          <a:p>
            <a:pPr marL="225425" indent="-117475">
              <a:buFont typeface="Arial" pitchFamily="34" charset="0"/>
              <a:buChar char="•"/>
              <a:defRPr/>
            </a:pPr>
            <a:r>
              <a:rPr lang="en-US" sz="1600" dirty="0">
                <a:solidFill>
                  <a:schemeClr val="bg1">
                    <a:lumMod val="95000"/>
                  </a:schemeClr>
                </a:solidFill>
              </a:rPr>
              <a:t>[P]</a:t>
            </a:r>
            <a:r>
              <a:rPr lang="en-US" sz="1600" dirty="0" err="1">
                <a:solidFill>
                  <a:schemeClr val="bg1">
                    <a:lumMod val="95000"/>
                  </a:schemeClr>
                </a:solidFill>
              </a:rPr>
              <a:t>ost</a:t>
            </a:r>
            <a:r>
              <a:rPr lang="en-US" sz="1600" dirty="0">
                <a:solidFill>
                  <a:schemeClr val="bg1">
                    <a:lumMod val="95000"/>
                  </a:schemeClr>
                </a:solidFill>
              </a:rPr>
              <a:t> "No Smoking" signs . . . in that place.</a:t>
            </a:r>
          </a:p>
          <a:p>
            <a:pPr marL="225425" indent="-117475">
              <a:buFont typeface="Arial" pitchFamily="34" charset="0"/>
              <a:buChar char="•"/>
              <a:defRPr/>
            </a:pPr>
            <a:r>
              <a:rPr lang="en-US" sz="1600" dirty="0">
                <a:solidFill>
                  <a:schemeClr val="bg1">
                    <a:lumMod val="95000"/>
                  </a:schemeClr>
                </a:solidFill>
              </a:rPr>
              <a:t>[P]</a:t>
            </a:r>
            <a:r>
              <a:rPr lang="en-US" sz="1600" dirty="0" err="1">
                <a:solidFill>
                  <a:schemeClr val="bg1">
                    <a:lumMod val="95000"/>
                  </a:schemeClr>
                </a:solidFill>
              </a:rPr>
              <a:t>ost</a:t>
            </a:r>
            <a:r>
              <a:rPr lang="en-US" sz="1600" dirty="0">
                <a:solidFill>
                  <a:schemeClr val="bg1">
                    <a:lumMod val="95000"/>
                  </a:schemeClr>
                </a:solidFill>
              </a:rPr>
              <a:t> at every entrance to that place a sign stating that smoking is prohibited.</a:t>
            </a:r>
          </a:p>
          <a:p>
            <a:pPr marL="225425" indent="-117475">
              <a:buFont typeface="Arial" pitchFamily="34" charset="0"/>
              <a:buChar char="•"/>
              <a:defRPr/>
            </a:pPr>
            <a:r>
              <a:rPr lang="en-US" sz="1600" dirty="0">
                <a:solidFill>
                  <a:schemeClr val="bg1">
                    <a:lumMod val="95000"/>
                  </a:schemeClr>
                </a:solidFill>
              </a:rPr>
              <a:t>[P]</a:t>
            </a:r>
            <a:r>
              <a:rPr lang="en-US" sz="1600" dirty="0" err="1">
                <a:solidFill>
                  <a:schemeClr val="bg1">
                    <a:lumMod val="95000"/>
                  </a:schemeClr>
                </a:solidFill>
              </a:rPr>
              <a:t>ost</a:t>
            </a:r>
            <a:r>
              <a:rPr lang="en-US" sz="1600" dirty="0">
                <a:solidFill>
                  <a:schemeClr val="bg1">
                    <a:lumMod val="95000"/>
                  </a:schemeClr>
                </a:solidFill>
              </a:rPr>
              <a:t> on every vehicle that constitutes a place of employment . . . at least one sign . . . stating that smoking is prohibited.</a:t>
            </a:r>
          </a:p>
          <a:p>
            <a:pPr marL="225425" indent="-117475">
              <a:buFont typeface="Arial" pitchFamily="34" charset="0"/>
              <a:buChar char="•"/>
              <a:defRPr/>
            </a:pPr>
            <a:r>
              <a:rPr lang="en-US" sz="1600" dirty="0">
                <a:solidFill>
                  <a:schemeClr val="bg1">
                    <a:lumMod val="95000"/>
                  </a:schemeClr>
                </a:solidFill>
              </a:rPr>
              <a:t>Remove all ashtrays from any area where smoking is prohibited by this Article, except for ashtrays displayed for sale and not for use on the premises. </a:t>
            </a:r>
          </a:p>
          <a:p>
            <a:pPr marL="225425" indent="-117475">
              <a:buFont typeface="Arial" pitchFamily="34" charset="0"/>
              <a:buChar char="•"/>
              <a:defRPr/>
            </a:pPr>
            <a:endParaRPr lang="en-US" sz="1600" dirty="0">
              <a:solidFill>
                <a:schemeClr val="bg1">
                  <a:lumMod val="95000"/>
                </a:schemeClr>
              </a:solidFill>
            </a:endParaRPr>
          </a:p>
          <a:p>
            <a:pPr>
              <a:defRPr/>
            </a:pPr>
            <a:r>
              <a:rPr lang="en-US" sz="1600" b="1" dirty="0">
                <a:solidFill>
                  <a:schemeClr val="bg1">
                    <a:lumMod val="95000"/>
                  </a:schemeClr>
                </a:solidFill>
              </a:rPr>
              <a:t>Sec. 1013. Enforcement</a:t>
            </a:r>
            <a:endParaRPr lang="en-US" sz="1600" dirty="0">
              <a:solidFill>
                <a:schemeClr val="bg1">
                  <a:lumMod val="95000"/>
                </a:schemeClr>
              </a:solidFill>
            </a:endParaRPr>
          </a:p>
          <a:p>
            <a:pPr>
              <a:defRPr/>
            </a:pPr>
            <a:r>
              <a:rPr lang="en-US" sz="1600" dirty="0">
                <a:solidFill>
                  <a:schemeClr val="bg1">
                    <a:lumMod val="95000"/>
                  </a:schemeClr>
                </a:solidFill>
              </a:rPr>
              <a:t>. . . An owner, manager, operator, or employee of an establishment regulated by this Article shall direct a person who is smoking in violation of this Article to extinguish the product being smoked. If the person does not stop smoking, the owner, manager, operator, or employee shall refuse service and shall immediately ask the person to leave the premises. If the person in violation refuses to leave the premises, the owner, manager, operator, or employee shall contact a law enforcement agency. . . . </a:t>
            </a:r>
            <a:r>
              <a:rPr lang="en-US" dirty="0">
                <a:solidFill>
                  <a:schemeClr val="bg1">
                    <a:lumMod val="95000"/>
                  </a:schemeClr>
                </a:solidFill>
              </a:rPr>
              <a:t/>
            </a:r>
            <a:br>
              <a:rPr lang="en-US" dirty="0">
                <a:solidFill>
                  <a:schemeClr val="bg1">
                    <a:lumMod val="95000"/>
                  </a:schemeClr>
                </a:solidFill>
              </a:rPr>
            </a:br>
            <a:endParaRPr lang="en-US" dirty="0">
              <a:solidFill>
                <a:schemeClr val="bg1">
                  <a:lumMod val="95000"/>
                </a:schemeClr>
              </a:solidFill>
            </a:endParaRP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24100" y="762000"/>
            <a:ext cx="4495800" cy="707886"/>
          </a:xfrm>
          <a:prstGeom prst="rect">
            <a:avLst/>
          </a:prstGeom>
          <a:noFill/>
        </p:spPr>
        <p:txBody>
          <a:bodyPr wrap="square" rtlCol="0">
            <a:spAutoFit/>
          </a:bodyPr>
          <a:lstStyle/>
          <a:p>
            <a:pPr algn="ctr"/>
            <a:r>
              <a:rPr lang="en-US" sz="4000" dirty="0" smtClean="0">
                <a:solidFill>
                  <a:schemeClr val="bg1"/>
                </a:solidFill>
                <a:effectLst>
                  <a:outerShdw blurRad="38100" dist="38100" dir="2700000" algn="tl">
                    <a:srgbClr val="000000">
                      <a:alpha val="43137"/>
                    </a:srgbClr>
                  </a:outerShdw>
                </a:effectLst>
              </a:rPr>
              <a:t>Thank you</a:t>
            </a:r>
            <a:endParaRPr lang="en-US" sz="4000" dirty="0">
              <a:solidFill>
                <a:schemeClr val="bg1"/>
              </a:solidFill>
              <a:effectLst>
                <a:outerShdw blurRad="38100" dist="38100" dir="2700000" algn="tl">
                  <a:srgbClr val="000000">
                    <a:alpha val="43137"/>
                  </a:srgbClr>
                </a:outerShdw>
              </a:effectLst>
            </a:endParaRPr>
          </a:p>
        </p:txBody>
      </p:sp>
      <p:sp>
        <p:nvSpPr>
          <p:cNvPr id="4" name="Rectangle 3"/>
          <p:cNvSpPr txBox="1">
            <a:spLocks noChangeArrowheads="1"/>
          </p:cNvSpPr>
          <p:nvPr/>
        </p:nvSpPr>
        <p:spPr bwMode="auto">
          <a:xfrm>
            <a:off x="457200" y="1828800"/>
            <a:ext cx="8229600" cy="4267200"/>
          </a:xfrm>
          <a:prstGeom prst="rect">
            <a:avLst/>
          </a:prstGeom>
          <a:noFill/>
          <a:ln w="9525">
            <a:solidFill>
              <a:schemeClr val="bg1"/>
            </a:solidFill>
            <a:miter lim="800000"/>
            <a:headEnd/>
            <a:tailEnd/>
          </a:ln>
        </p:spPr>
        <p:txBody>
          <a:bodyPr vert="horz" wrap="square" lIns="92075" tIns="46038" rIns="92075" bIns="46038"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3000" b="0" i="0" u="none" strike="noStrike" kern="0" cap="none" spc="0" normalizeH="0" baseline="0" noProof="0" dirty="0" smtClean="0">
                <a:ln>
                  <a:noFill/>
                </a:ln>
                <a:solidFill>
                  <a:schemeClr val="bg1"/>
                </a:solidFill>
                <a:effectLst/>
                <a:uLnTx/>
                <a:uFillTx/>
                <a:latin typeface="+mn-lt"/>
                <a:ea typeface="+mn-ea"/>
                <a:cs typeface="+mn-cs"/>
              </a:rPr>
              <a:t>Maggie Mahoney, JD</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3000" b="0" i="0" u="none" strike="noStrike" kern="0" cap="none" spc="0" normalizeH="0" baseline="0" noProof="0" dirty="0" smtClean="0">
                <a:ln>
                  <a:noFill/>
                </a:ln>
                <a:solidFill>
                  <a:schemeClr val="bg1"/>
                </a:solidFill>
                <a:effectLst/>
                <a:uLnTx/>
                <a:uFillTx/>
                <a:latin typeface="+mn-lt"/>
                <a:ea typeface="+mn-ea"/>
                <a:cs typeface="+mn-cs"/>
              </a:rPr>
              <a:t>Tobacco Control Legal Consortium</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30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n-lt"/>
                <a:ea typeface="+mn-ea"/>
                <a:cs typeface="+mn-cs"/>
                <a:hlinkClick r:id="rId3"/>
              </a:rPr>
              <a:t>www.tclconline.org</a:t>
            </a:r>
            <a:endParaRPr kumimoji="0" lang="en-US" sz="30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3000" b="0" i="0" u="none" strike="noStrike" kern="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3000" b="0" i="0" u="none" strike="noStrike" kern="0" cap="none" spc="0" normalizeH="0" baseline="0" noProof="0" dirty="0" smtClean="0">
                <a:ln>
                  <a:noFill/>
                </a:ln>
                <a:solidFill>
                  <a:schemeClr val="bg1"/>
                </a:solidFill>
                <a:effectLst/>
                <a:uLnTx/>
                <a:uFillTx/>
                <a:latin typeface="+mn-lt"/>
                <a:ea typeface="+mn-ea"/>
                <a:cs typeface="+mn-cs"/>
              </a:rPr>
              <a:t>Bronson Frick 			</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3000" b="0" i="0" u="none" strike="noStrike" kern="0" cap="none" spc="0" normalizeH="0" baseline="0" noProof="0" dirty="0" smtClean="0">
                <a:ln>
                  <a:noFill/>
                </a:ln>
                <a:solidFill>
                  <a:schemeClr val="bg1"/>
                </a:solidFill>
                <a:effectLst/>
                <a:uLnTx/>
                <a:uFillTx/>
                <a:latin typeface="+mn-lt"/>
                <a:ea typeface="+mn-ea"/>
                <a:cs typeface="+mn-cs"/>
              </a:rPr>
              <a:t>Americans for Nonsmokers’ Rights</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3000" b="0"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hlinkClick r:id="rId4"/>
              </a:rPr>
              <a:t>www.no-smoke.org</a:t>
            </a:r>
            <a:endParaRPr kumimoji="0" lang="en-US" sz="3000" b="0"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3000" b="0" i="0" u="none" strike="noStrike" kern="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3000" b="0" i="0" u="none" strike="noStrike" kern="0" cap="none" spc="0" normalizeH="0" baseline="0" noProof="0" dirty="0" smtClean="0">
              <a:ln>
                <a:noFill/>
              </a:ln>
              <a:solidFill>
                <a:srgbClr val="FFFFFF"/>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3000" b="0" i="0" u="none" strike="noStrike" kern="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idx="4294967295"/>
          </p:nvPr>
        </p:nvSpPr>
        <p:spPr>
          <a:xfrm>
            <a:off x="698500" y="190500"/>
            <a:ext cx="7848600" cy="1855788"/>
          </a:xfrm>
        </p:spPr>
        <p:txBody>
          <a:bodyPr/>
          <a:lstStyle/>
          <a:p>
            <a:pPr algn="l" eaLnBrk="1" hangingPunct="1">
              <a:defRPr/>
            </a:pPr>
            <a:r>
              <a:rPr lang="en-US" sz="4000" b="1" dirty="0" smtClean="0">
                <a:solidFill>
                  <a:srgbClr val="CCECFF"/>
                </a:solidFill>
                <a:effectLst>
                  <a:outerShdw blurRad="38100" dist="38100" dir="2700000" algn="tl">
                    <a:srgbClr val="000000"/>
                  </a:outerShdw>
                </a:effectLst>
              </a:rPr>
              <a:t>The Tobacco Control Legal Consortium</a:t>
            </a:r>
          </a:p>
        </p:txBody>
      </p:sp>
      <p:sp>
        <p:nvSpPr>
          <p:cNvPr id="33794" name="Rectangle 3"/>
          <p:cNvSpPr>
            <a:spLocks noGrp="1" noChangeArrowheads="1"/>
          </p:cNvSpPr>
          <p:nvPr>
            <p:ph type="body" idx="4294967295"/>
          </p:nvPr>
        </p:nvSpPr>
        <p:spPr>
          <a:xfrm>
            <a:off x="457200" y="2789238"/>
            <a:ext cx="8229600" cy="2327275"/>
          </a:xfrm>
        </p:spPr>
        <p:txBody>
          <a:bodyPr/>
          <a:lstStyle/>
          <a:p>
            <a:pPr indent="1588" eaLnBrk="1" hangingPunct="1">
              <a:lnSpc>
                <a:spcPct val="90000"/>
              </a:lnSpc>
              <a:buFontTx/>
              <a:buNone/>
            </a:pPr>
            <a:r>
              <a:rPr lang="en-US" sz="4000" smtClean="0">
                <a:solidFill>
                  <a:schemeClr val="bg1"/>
                </a:solidFill>
              </a:rPr>
              <a:t>A national legal network supporting tobacco control policy change. </a:t>
            </a:r>
          </a:p>
        </p:txBody>
      </p:sp>
      <p:sp>
        <p:nvSpPr>
          <p:cNvPr id="33795" name="Line 4"/>
          <p:cNvSpPr>
            <a:spLocks noChangeShapeType="1"/>
          </p:cNvSpPr>
          <p:nvPr/>
        </p:nvSpPr>
        <p:spPr bwMode="auto">
          <a:xfrm>
            <a:off x="304800" y="2035175"/>
            <a:ext cx="8610600" cy="0"/>
          </a:xfrm>
          <a:prstGeom prst="line">
            <a:avLst/>
          </a:prstGeom>
          <a:noFill/>
          <a:ln w="57150">
            <a:solidFill>
              <a:srgbClr val="99CCFF"/>
            </a:solidFill>
            <a:round/>
            <a:headEnd/>
            <a:tailEnd/>
          </a:ln>
        </p:spPr>
        <p:txBody>
          <a:bodyPr/>
          <a:lstStyle/>
          <a:p>
            <a:endParaRPr lang="en-US"/>
          </a:p>
        </p:txBody>
      </p:sp>
      <p:pic>
        <p:nvPicPr>
          <p:cNvPr id="33796" name="Picture 4" descr="TCLClogo2006_white"/>
          <p:cNvPicPr>
            <a:picLocks noChangeAspect="1" noChangeArrowheads="1"/>
          </p:cNvPicPr>
          <p:nvPr/>
        </p:nvPicPr>
        <p:blipFill>
          <a:blip r:embed="rId3" cstate="print"/>
          <a:srcRect/>
          <a:stretch>
            <a:fillRect/>
          </a:stretch>
        </p:blipFill>
        <p:spPr bwMode="auto">
          <a:xfrm>
            <a:off x="6443663" y="5868988"/>
            <a:ext cx="2514600" cy="682625"/>
          </a:xfrm>
          <a:prstGeom prst="rect">
            <a:avLst/>
          </a:prstGeom>
          <a:noFill/>
          <a:ln w="9525">
            <a:noFill/>
            <a:miter lim="800000"/>
            <a:headEnd/>
            <a:tailEnd/>
          </a:ln>
        </p:spPr>
      </p:pic>
      <p:pic>
        <p:nvPicPr>
          <p:cNvPr id="33797" name="Picture 8" descr="phlc-logo.png"/>
          <p:cNvPicPr>
            <a:picLocks noChangeAspect="1" noChangeArrowheads="1"/>
          </p:cNvPicPr>
          <p:nvPr/>
        </p:nvPicPr>
        <p:blipFill>
          <a:blip r:embed="rId4" cstate="print"/>
          <a:srcRect/>
          <a:stretch>
            <a:fillRect/>
          </a:stretch>
        </p:blipFill>
        <p:spPr bwMode="auto">
          <a:xfrm>
            <a:off x="381000" y="5791200"/>
            <a:ext cx="1771650" cy="78105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650875" y="295275"/>
            <a:ext cx="8229600" cy="950913"/>
          </a:xfrm>
        </p:spPr>
        <p:txBody>
          <a:bodyPr/>
          <a:lstStyle/>
          <a:p>
            <a:pPr algn="l" eaLnBrk="1" hangingPunct="1">
              <a:defRPr/>
            </a:pPr>
            <a:r>
              <a:rPr lang="en-US" sz="4000" b="1" dirty="0" smtClean="0">
                <a:solidFill>
                  <a:srgbClr val="CCECFF"/>
                </a:solidFill>
                <a:effectLst>
                  <a:outerShdw blurRad="38100" dist="38100" dir="2700000" algn="tl">
                    <a:srgbClr val="000000"/>
                  </a:outerShdw>
                </a:effectLst>
              </a:rPr>
              <a:t>What We Do:</a:t>
            </a:r>
          </a:p>
        </p:txBody>
      </p:sp>
      <p:sp>
        <p:nvSpPr>
          <p:cNvPr id="35842" name="Rectangle 3"/>
          <p:cNvSpPr>
            <a:spLocks noGrp="1" noChangeArrowheads="1"/>
          </p:cNvSpPr>
          <p:nvPr>
            <p:ph type="body" idx="1"/>
          </p:nvPr>
        </p:nvSpPr>
        <p:spPr>
          <a:xfrm>
            <a:off x="268288" y="1606550"/>
            <a:ext cx="8001000" cy="3505200"/>
          </a:xfrm>
        </p:spPr>
        <p:txBody>
          <a:bodyPr/>
          <a:lstStyle/>
          <a:p>
            <a:pPr marL="465138" indent="-465138" eaLnBrk="1" hangingPunct="1">
              <a:spcBef>
                <a:spcPts val="1800"/>
              </a:spcBef>
            </a:pPr>
            <a:r>
              <a:rPr lang="en-US" smtClean="0">
                <a:solidFill>
                  <a:schemeClr val="bg1"/>
                </a:solidFill>
              </a:rPr>
              <a:t>Policy development</a:t>
            </a:r>
          </a:p>
          <a:p>
            <a:pPr marL="465138" indent="-465138" eaLnBrk="1" hangingPunct="1">
              <a:spcBef>
                <a:spcPts val="1800"/>
              </a:spcBef>
            </a:pPr>
            <a:r>
              <a:rPr lang="en-US" smtClean="0">
                <a:solidFill>
                  <a:schemeClr val="bg1"/>
                </a:solidFill>
              </a:rPr>
              <a:t>Legal research, analysis, and interpretation </a:t>
            </a:r>
          </a:p>
          <a:p>
            <a:pPr marL="465138" indent="-465138" eaLnBrk="1" hangingPunct="1">
              <a:spcBef>
                <a:spcPts val="1800"/>
              </a:spcBef>
            </a:pPr>
            <a:r>
              <a:rPr lang="en-US" smtClean="0">
                <a:solidFill>
                  <a:schemeClr val="bg1"/>
                </a:solidFill>
              </a:rPr>
              <a:t>Education and training</a:t>
            </a:r>
          </a:p>
          <a:p>
            <a:pPr marL="465138" indent="-465138" eaLnBrk="1" hangingPunct="1">
              <a:spcBef>
                <a:spcPts val="1800"/>
              </a:spcBef>
            </a:pPr>
            <a:r>
              <a:rPr lang="en-US" smtClean="0">
                <a:solidFill>
                  <a:schemeClr val="bg1"/>
                </a:solidFill>
              </a:rPr>
              <a:t>Litigation support</a:t>
            </a:r>
          </a:p>
          <a:p>
            <a:pPr marL="465138" indent="-465138" eaLnBrk="1" hangingPunct="1">
              <a:buSzPct val="125000"/>
              <a:buFont typeface="Wingdings" pitchFamily="2" charset="2"/>
              <a:buNone/>
            </a:pPr>
            <a:endParaRPr lang="en-US" smtClean="0">
              <a:solidFill>
                <a:schemeClr val="bg1"/>
              </a:solidFill>
            </a:endParaRPr>
          </a:p>
        </p:txBody>
      </p:sp>
      <p:sp>
        <p:nvSpPr>
          <p:cNvPr id="35843" name="Line 4"/>
          <p:cNvSpPr>
            <a:spLocks noChangeShapeType="1"/>
          </p:cNvSpPr>
          <p:nvPr/>
        </p:nvSpPr>
        <p:spPr bwMode="auto">
          <a:xfrm>
            <a:off x="252413" y="1328738"/>
            <a:ext cx="8610600" cy="0"/>
          </a:xfrm>
          <a:prstGeom prst="line">
            <a:avLst/>
          </a:prstGeom>
          <a:noFill/>
          <a:ln w="57150">
            <a:solidFill>
              <a:srgbClr val="99CCFF"/>
            </a:solidFill>
            <a:round/>
            <a:headEnd/>
            <a:tailEnd/>
          </a:ln>
        </p:spPr>
        <p:txBody>
          <a:bodyPr/>
          <a:lstStyle/>
          <a:p>
            <a:endParaRPr lang="en-US"/>
          </a:p>
        </p:txBody>
      </p:sp>
      <p:pic>
        <p:nvPicPr>
          <p:cNvPr id="35844" name="Picture 4" descr="TCLClogo2006_white"/>
          <p:cNvPicPr>
            <a:picLocks noChangeAspect="1" noChangeArrowheads="1"/>
          </p:cNvPicPr>
          <p:nvPr/>
        </p:nvPicPr>
        <p:blipFill>
          <a:blip r:embed="rId3" cstate="print"/>
          <a:srcRect/>
          <a:stretch>
            <a:fillRect/>
          </a:stretch>
        </p:blipFill>
        <p:spPr bwMode="auto">
          <a:xfrm>
            <a:off x="6629400" y="6000750"/>
            <a:ext cx="2514600" cy="682625"/>
          </a:xfrm>
          <a:prstGeom prst="rect">
            <a:avLst/>
          </a:prstGeom>
          <a:noFill/>
          <a:ln w="9525">
            <a:noFill/>
            <a:miter lim="800000"/>
            <a:headEnd/>
            <a:tailEnd/>
          </a:ln>
        </p:spPr>
      </p:pic>
      <p:pic>
        <p:nvPicPr>
          <p:cNvPr id="35845" name="Picture 2"/>
          <p:cNvPicPr>
            <a:picLocks noChangeAspect="1" noChangeArrowheads="1"/>
          </p:cNvPicPr>
          <p:nvPr/>
        </p:nvPicPr>
        <p:blipFill>
          <a:blip r:embed="rId4" cstate="print"/>
          <a:srcRect/>
          <a:stretch>
            <a:fillRect/>
          </a:stretch>
        </p:blipFill>
        <p:spPr bwMode="auto">
          <a:xfrm>
            <a:off x="6259513" y="1655763"/>
            <a:ext cx="2700337" cy="3475037"/>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Line 2"/>
          <p:cNvSpPr>
            <a:spLocks noChangeShapeType="1"/>
          </p:cNvSpPr>
          <p:nvPr/>
        </p:nvSpPr>
        <p:spPr bwMode="auto">
          <a:xfrm flipH="1">
            <a:off x="1752600" y="3276600"/>
            <a:ext cx="0" cy="990600"/>
          </a:xfrm>
          <a:prstGeom prst="line">
            <a:avLst/>
          </a:prstGeom>
          <a:noFill/>
          <a:ln w="38100">
            <a:solidFill>
              <a:schemeClr val="tx1"/>
            </a:solidFill>
            <a:round/>
            <a:headEnd/>
            <a:tailEnd/>
          </a:ln>
          <a:effectLst/>
        </p:spPr>
        <p:txBody>
          <a:bodyPr/>
          <a:lstStyle/>
          <a:p>
            <a:endParaRPr lang="en-US"/>
          </a:p>
        </p:txBody>
      </p:sp>
      <p:sp>
        <p:nvSpPr>
          <p:cNvPr id="47107" name="Line 3"/>
          <p:cNvSpPr>
            <a:spLocks noChangeShapeType="1"/>
          </p:cNvSpPr>
          <p:nvPr/>
        </p:nvSpPr>
        <p:spPr bwMode="auto">
          <a:xfrm>
            <a:off x="7772400" y="2819400"/>
            <a:ext cx="0" cy="457200"/>
          </a:xfrm>
          <a:prstGeom prst="line">
            <a:avLst/>
          </a:prstGeom>
          <a:noFill/>
          <a:ln w="38100">
            <a:solidFill>
              <a:schemeClr val="tx1"/>
            </a:solidFill>
            <a:round/>
            <a:headEnd/>
            <a:tailEnd/>
          </a:ln>
          <a:effectLst/>
        </p:spPr>
        <p:txBody>
          <a:bodyPr/>
          <a:lstStyle/>
          <a:p>
            <a:endParaRPr lang="en-US"/>
          </a:p>
        </p:txBody>
      </p:sp>
      <p:sp>
        <p:nvSpPr>
          <p:cNvPr id="47108" name="Line 4"/>
          <p:cNvSpPr>
            <a:spLocks noChangeShapeType="1"/>
          </p:cNvSpPr>
          <p:nvPr/>
        </p:nvSpPr>
        <p:spPr bwMode="auto">
          <a:xfrm>
            <a:off x="4876800" y="2743200"/>
            <a:ext cx="0" cy="533400"/>
          </a:xfrm>
          <a:prstGeom prst="line">
            <a:avLst/>
          </a:prstGeom>
          <a:noFill/>
          <a:ln w="38100">
            <a:solidFill>
              <a:schemeClr val="tx1"/>
            </a:solidFill>
            <a:round/>
            <a:headEnd/>
            <a:tailEnd/>
          </a:ln>
          <a:effectLst/>
        </p:spPr>
        <p:txBody>
          <a:bodyPr/>
          <a:lstStyle/>
          <a:p>
            <a:endParaRPr lang="en-US"/>
          </a:p>
        </p:txBody>
      </p:sp>
      <p:sp>
        <p:nvSpPr>
          <p:cNvPr id="47109" name="Rectangle 5"/>
          <p:cNvSpPr>
            <a:spLocks noGrp="1" noChangeArrowheads="1"/>
          </p:cNvSpPr>
          <p:nvPr>
            <p:ph type="body" idx="1"/>
          </p:nvPr>
        </p:nvSpPr>
        <p:spPr>
          <a:xfrm>
            <a:off x="1219200" y="-4724400"/>
            <a:ext cx="8686800" cy="4495800"/>
          </a:xfrm>
        </p:spPr>
        <p:txBody>
          <a:bodyPr/>
          <a:lstStyle/>
          <a:p>
            <a:endParaRPr lang="en-US" smtClean="0">
              <a:solidFill>
                <a:schemeClr val="bg2"/>
              </a:solidFill>
              <a:effectLst>
                <a:outerShdw blurRad="38100" dist="38100" dir="2700000" algn="tl">
                  <a:srgbClr val="000000"/>
                </a:outerShdw>
              </a:effectLst>
            </a:endParaRPr>
          </a:p>
          <a:p>
            <a:pPr>
              <a:buFontTx/>
              <a:buNone/>
            </a:pPr>
            <a:r>
              <a:rPr lang="en-US" smtClean="0">
                <a:effectLst>
                  <a:outerShdw blurRad="38100" dist="38100" dir="2700000" algn="tl">
                    <a:srgbClr val="FFFFFF"/>
                  </a:outerShdw>
                </a:effectLst>
              </a:rPr>
              <a:t>	</a:t>
            </a:r>
            <a:endParaRPr lang="en-US" i="1" smtClean="0">
              <a:effectLst>
                <a:outerShdw blurRad="38100" dist="38100" dir="2700000" algn="tl">
                  <a:srgbClr val="FFFFFF"/>
                </a:outerShdw>
              </a:effectLst>
            </a:endParaRPr>
          </a:p>
        </p:txBody>
      </p:sp>
      <p:sp>
        <p:nvSpPr>
          <p:cNvPr id="47110" name="Rectangle 6"/>
          <p:cNvSpPr>
            <a:spLocks noChangeArrowheads="1"/>
          </p:cNvSpPr>
          <p:nvPr/>
        </p:nvSpPr>
        <p:spPr bwMode="auto">
          <a:xfrm>
            <a:off x="0" y="6491288"/>
            <a:ext cx="9144000" cy="1179512"/>
          </a:xfrm>
          <a:prstGeom prst="rect">
            <a:avLst/>
          </a:prstGeom>
          <a:noFill/>
          <a:ln w="9525">
            <a:noFill/>
            <a:miter lim="800000"/>
            <a:headEnd/>
            <a:tailEnd/>
          </a:ln>
          <a:effectLst/>
        </p:spPr>
        <p:txBody>
          <a:bodyPr>
            <a:spAutoFit/>
          </a:bodyPr>
          <a:lstStyle/>
          <a:p>
            <a:pPr algn="ctr">
              <a:lnSpc>
                <a:spcPct val="90000"/>
              </a:lnSpc>
              <a:spcBef>
                <a:spcPct val="50000"/>
              </a:spcBef>
              <a:buClr>
                <a:schemeClr val="tx2"/>
              </a:buClr>
              <a:buSzPct val="75000"/>
              <a:buFont typeface="Wingdings" pitchFamily="2" charset="2"/>
              <a:buNone/>
            </a:pPr>
            <a:r>
              <a:rPr lang="en-US" sz="2000" b="1" dirty="0">
                <a:solidFill>
                  <a:srgbClr val="008080"/>
                </a:solidFill>
                <a:effectLst>
                  <a:outerShdw blurRad="38100" dist="38100" dir="2700000" algn="tl">
                    <a:srgbClr val="000000"/>
                  </a:outerShdw>
                </a:effectLst>
              </a:rPr>
              <a:t>     </a:t>
            </a:r>
            <a:r>
              <a:rPr lang="en-US" sz="2000" b="1" dirty="0">
                <a:solidFill>
                  <a:schemeClr val="bg1"/>
                </a:solidFill>
                <a:effectLst>
                  <a:outerShdw blurRad="38100" dist="38100" dir="2700000" algn="tl">
                    <a:srgbClr val="000000"/>
                  </a:outerShdw>
                </a:effectLst>
              </a:rPr>
              <a:t>Smoking Sections               </a:t>
            </a:r>
            <a:r>
              <a:rPr lang="en-US" b="1" dirty="0">
                <a:solidFill>
                  <a:schemeClr val="bg1"/>
                </a:solidFill>
                <a:effectLst>
                  <a:outerShdw blurRad="38100" dist="38100" dir="2700000" algn="tl">
                    <a:srgbClr val="000000"/>
                  </a:outerShdw>
                </a:effectLst>
                <a:latin typeface="Verdana" pitchFamily="34" charset="0"/>
              </a:rPr>
              <a:t>Smoking Rooms           100% Smokefree</a:t>
            </a:r>
          </a:p>
          <a:p>
            <a:pPr algn="ctr">
              <a:lnSpc>
                <a:spcPct val="90000"/>
              </a:lnSpc>
              <a:spcBef>
                <a:spcPct val="50000"/>
              </a:spcBef>
              <a:buClr>
                <a:schemeClr val="tx2"/>
              </a:buClr>
              <a:buSzPct val="75000"/>
              <a:buFont typeface="Wingdings" pitchFamily="2" charset="2"/>
              <a:buNone/>
            </a:pPr>
            <a:endParaRPr lang="en-US" b="1" dirty="0">
              <a:solidFill>
                <a:schemeClr val="bg1"/>
              </a:solidFill>
              <a:effectLst>
                <a:outerShdw blurRad="38100" dist="38100" dir="2700000" algn="tl">
                  <a:srgbClr val="000000"/>
                </a:outerShdw>
              </a:effectLst>
              <a:latin typeface="Verdana" pitchFamily="34" charset="0"/>
            </a:endParaRPr>
          </a:p>
          <a:p>
            <a:pPr algn="ctr">
              <a:lnSpc>
                <a:spcPct val="90000"/>
              </a:lnSpc>
              <a:spcBef>
                <a:spcPct val="50000"/>
              </a:spcBef>
              <a:buClr>
                <a:schemeClr val="tx2"/>
              </a:buClr>
              <a:buSzPct val="75000"/>
              <a:buFont typeface="Wingdings" pitchFamily="2" charset="2"/>
              <a:buNone/>
            </a:pPr>
            <a:endParaRPr lang="en-US" sz="2000" b="1" dirty="0">
              <a:solidFill>
                <a:srgbClr val="008080"/>
              </a:solidFill>
              <a:effectLst>
                <a:outerShdw blurRad="38100" dist="38100" dir="2700000" algn="tl">
                  <a:srgbClr val="000000"/>
                </a:outerShdw>
              </a:effectLst>
            </a:endParaRPr>
          </a:p>
        </p:txBody>
      </p:sp>
      <p:pic>
        <p:nvPicPr>
          <p:cNvPr id="47111" name="Picture 7"/>
          <p:cNvPicPr>
            <a:picLocks noChangeAspect="1" noChangeArrowheads="1"/>
          </p:cNvPicPr>
          <p:nvPr/>
        </p:nvPicPr>
        <p:blipFill>
          <a:blip r:embed="rId3" cstate="print"/>
          <a:srcRect/>
          <a:stretch>
            <a:fillRect/>
          </a:stretch>
        </p:blipFill>
        <p:spPr bwMode="auto">
          <a:xfrm>
            <a:off x="3657600" y="3276600"/>
            <a:ext cx="2355850" cy="3176588"/>
          </a:xfrm>
          <a:prstGeom prst="rect">
            <a:avLst/>
          </a:prstGeom>
          <a:noFill/>
          <a:ln w="38100">
            <a:solidFill>
              <a:schemeClr val="tx1"/>
            </a:solidFill>
            <a:miter lim="800000"/>
            <a:headEnd/>
            <a:tailEnd/>
          </a:ln>
          <a:effectLst/>
        </p:spPr>
      </p:pic>
      <p:pic>
        <p:nvPicPr>
          <p:cNvPr id="47112" name="Picture 8"/>
          <p:cNvPicPr>
            <a:picLocks noChangeAspect="1" noChangeArrowheads="1"/>
          </p:cNvPicPr>
          <p:nvPr/>
        </p:nvPicPr>
        <p:blipFill>
          <a:blip r:embed="rId4" cstate="print"/>
          <a:srcRect/>
          <a:stretch>
            <a:fillRect/>
          </a:stretch>
        </p:blipFill>
        <p:spPr bwMode="auto">
          <a:xfrm>
            <a:off x="6477000" y="3276600"/>
            <a:ext cx="2578100" cy="3200400"/>
          </a:xfrm>
          <a:prstGeom prst="rect">
            <a:avLst/>
          </a:prstGeom>
          <a:noFill/>
          <a:ln w="57150">
            <a:solidFill>
              <a:schemeClr val="tx1"/>
            </a:solidFill>
            <a:miter lim="800000"/>
            <a:headEnd/>
            <a:tailEnd/>
          </a:ln>
          <a:effectLst/>
        </p:spPr>
      </p:pic>
      <p:pic>
        <p:nvPicPr>
          <p:cNvPr id="47113" name="Picture 9" descr="st-smoke-299"/>
          <p:cNvPicPr>
            <a:picLocks noChangeAspect="1" noChangeArrowheads="1"/>
          </p:cNvPicPr>
          <p:nvPr/>
        </p:nvPicPr>
        <p:blipFill>
          <a:blip r:embed="rId5" cstate="print"/>
          <a:srcRect/>
          <a:stretch>
            <a:fillRect/>
          </a:stretch>
        </p:blipFill>
        <p:spPr bwMode="auto">
          <a:xfrm>
            <a:off x="0" y="4267200"/>
            <a:ext cx="3276600" cy="2171700"/>
          </a:xfrm>
          <a:prstGeom prst="rect">
            <a:avLst/>
          </a:prstGeom>
          <a:noFill/>
          <a:ln w="38100">
            <a:solidFill>
              <a:schemeClr val="tx1"/>
            </a:solidFill>
            <a:miter lim="800000"/>
            <a:headEnd/>
            <a:tailEnd/>
          </a:ln>
        </p:spPr>
      </p:pic>
      <p:pic>
        <p:nvPicPr>
          <p:cNvPr id="47114" name="Picture 10" descr="Whitesnake"/>
          <p:cNvPicPr>
            <a:picLocks noChangeAspect="1" noChangeArrowheads="1"/>
          </p:cNvPicPr>
          <p:nvPr/>
        </p:nvPicPr>
        <p:blipFill>
          <a:blip r:embed="rId6" cstate="print"/>
          <a:srcRect/>
          <a:stretch>
            <a:fillRect/>
          </a:stretch>
        </p:blipFill>
        <p:spPr bwMode="auto">
          <a:xfrm>
            <a:off x="457200" y="990600"/>
            <a:ext cx="2514600" cy="2271713"/>
          </a:xfrm>
          <a:prstGeom prst="rect">
            <a:avLst/>
          </a:prstGeom>
          <a:noFill/>
          <a:ln w="38100">
            <a:solidFill>
              <a:srgbClr val="000000"/>
            </a:solidFill>
            <a:miter lim="800000"/>
            <a:headEnd/>
            <a:tailEnd/>
          </a:ln>
        </p:spPr>
      </p:pic>
      <p:sp>
        <p:nvSpPr>
          <p:cNvPr id="47115" name="Rectangle 11"/>
          <p:cNvSpPr>
            <a:spLocks noChangeArrowheads="1"/>
          </p:cNvSpPr>
          <p:nvPr/>
        </p:nvSpPr>
        <p:spPr bwMode="auto">
          <a:xfrm>
            <a:off x="-152400" y="155575"/>
            <a:ext cx="9448800" cy="530225"/>
          </a:xfrm>
          <a:prstGeom prst="rect">
            <a:avLst/>
          </a:prstGeom>
          <a:noFill/>
          <a:ln w="9525">
            <a:noFill/>
            <a:miter lim="800000"/>
            <a:headEnd/>
            <a:tailEnd/>
          </a:ln>
          <a:effectLst/>
        </p:spPr>
        <p:txBody>
          <a:bodyPr>
            <a:spAutoFit/>
          </a:bodyPr>
          <a:lstStyle/>
          <a:p>
            <a:pPr algn="ctr">
              <a:lnSpc>
                <a:spcPct val="90000"/>
              </a:lnSpc>
              <a:spcBef>
                <a:spcPct val="50000"/>
              </a:spcBef>
              <a:buClr>
                <a:schemeClr val="tx2"/>
              </a:buClr>
              <a:buSzPct val="75000"/>
              <a:buFont typeface="Wingdings" pitchFamily="2" charset="2"/>
              <a:buNone/>
            </a:pPr>
            <a:r>
              <a:rPr lang="en-US" sz="2000" b="1">
                <a:solidFill>
                  <a:srgbClr val="008080"/>
                </a:solidFill>
                <a:effectLst>
                  <a:outerShdw blurRad="38100" dist="38100" dir="2700000" algn="tl">
                    <a:srgbClr val="000000"/>
                  </a:outerShdw>
                </a:effectLst>
              </a:rPr>
              <a:t>               </a:t>
            </a:r>
            <a:r>
              <a:rPr lang="en-US" sz="3200" b="1">
                <a:solidFill>
                  <a:schemeClr val="bg1"/>
                </a:solidFill>
                <a:effectLst>
                  <a:outerShdw blurRad="38100" dist="38100" dir="2700000" algn="tl">
                    <a:srgbClr val="000000"/>
                  </a:outerShdw>
                </a:effectLst>
                <a:latin typeface="Calibri" pitchFamily="34" charset="0"/>
              </a:rPr>
              <a:t>1980s                        1990s            2000 &amp; beyond</a:t>
            </a:r>
          </a:p>
        </p:txBody>
      </p:sp>
      <p:pic>
        <p:nvPicPr>
          <p:cNvPr id="47116" name="Picture 12" descr="nirvana_2"/>
          <p:cNvPicPr>
            <a:picLocks noChangeAspect="1" noChangeArrowheads="1"/>
          </p:cNvPicPr>
          <p:nvPr/>
        </p:nvPicPr>
        <p:blipFill>
          <a:blip r:embed="rId7" cstate="print"/>
          <a:srcRect/>
          <a:stretch>
            <a:fillRect/>
          </a:stretch>
        </p:blipFill>
        <p:spPr bwMode="auto">
          <a:xfrm>
            <a:off x="3657600" y="990600"/>
            <a:ext cx="2438400" cy="1828800"/>
          </a:xfrm>
          <a:prstGeom prst="rect">
            <a:avLst/>
          </a:prstGeom>
          <a:noFill/>
          <a:ln w="38100">
            <a:solidFill>
              <a:srgbClr val="000000"/>
            </a:solidFill>
            <a:miter lim="800000"/>
            <a:headEnd/>
            <a:tailEnd/>
          </a:ln>
        </p:spPr>
      </p:pic>
      <p:pic>
        <p:nvPicPr>
          <p:cNvPr id="47117" name="Picture 13" descr="Beyonce-Upgrade-U"/>
          <p:cNvPicPr>
            <a:picLocks noChangeAspect="1" noChangeArrowheads="1"/>
          </p:cNvPicPr>
          <p:nvPr/>
        </p:nvPicPr>
        <p:blipFill>
          <a:blip r:embed="rId8" cstate="print"/>
          <a:srcRect/>
          <a:stretch>
            <a:fillRect/>
          </a:stretch>
        </p:blipFill>
        <p:spPr bwMode="auto">
          <a:xfrm>
            <a:off x="6858000" y="990600"/>
            <a:ext cx="1828800" cy="1828800"/>
          </a:xfrm>
          <a:prstGeom prst="rect">
            <a:avLst/>
          </a:prstGeom>
          <a:noFill/>
          <a:ln w="38100">
            <a:solidFill>
              <a:srgbClr val="000000"/>
            </a:solid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1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4710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711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7116"/>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4710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71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7117"/>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4710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47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animBg="1"/>
      <p:bldP spid="47107" grpId="0" animBg="1"/>
      <p:bldP spid="4710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371600" y="381000"/>
            <a:ext cx="8229600" cy="1143000"/>
          </a:xfrm>
        </p:spPr>
        <p:txBody>
          <a:bodyPr/>
          <a:lstStyle/>
          <a:p>
            <a:r>
              <a:rPr lang="en-US" b="1" smtClean="0">
                <a:solidFill>
                  <a:schemeClr val="bg1"/>
                </a:solidFill>
                <a:effectLst>
                  <a:outerShdw blurRad="38100" dist="38100" dir="2700000" algn="tl">
                    <a:srgbClr val="000000"/>
                  </a:outerShdw>
                </a:effectLst>
              </a:rPr>
              <a:t>2006 Surgeon General’s Report</a:t>
            </a:r>
          </a:p>
        </p:txBody>
      </p:sp>
      <p:sp>
        <p:nvSpPr>
          <p:cNvPr id="56323" name="Rectangle 3"/>
          <p:cNvSpPr>
            <a:spLocks noGrp="1" noChangeArrowheads="1"/>
          </p:cNvSpPr>
          <p:nvPr>
            <p:ph type="body" sz="half" idx="1"/>
          </p:nvPr>
        </p:nvSpPr>
        <p:spPr>
          <a:xfrm>
            <a:off x="838200" y="2103438"/>
            <a:ext cx="3810000" cy="4525962"/>
          </a:xfrm>
        </p:spPr>
        <p:txBody>
          <a:bodyPr/>
          <a:lstStyle/>
          <a:p>
            <a:r>
              <a:rPr lang="en-US" sz="2800" smtClean="0">
                <a:solidFill>
                  <a:schemeClr val="bg1"/>
                </a:solidFill>
                <a:effectLst>
                  <a:outerShdw blurRad="38100" dist="38100" dir="2700000" algn="tl">
                    <a:srgbClr val="000000"/>
                  </a:outerShdw>
                </a:effectLst>
                <a:latin typeface="Calibri" pitchFamily="34" charset="0"/>
              </a:rPr>
              <a:t>There is </a:t>
            </a:r>
            <a:r>
              <a:rPr lang="en-US" sz="2800" u="sng" smtClean="0">
                <a:solidFill>
                  <a:schemeClr val="bg1"/>
                </a:solidFill>
                <a:effectLst>
                  <a:outerShdw blurRad="38100" dist="38100" dir="2700000" algn="tl">
                    <a:srgbClr val="000000"/>
                  </a:outerShdw>
                </a:effectLst>
                <a:latin typeface="Calibri" pitchFamily="34" charset="0"/>
              </a:rPr>
              <a:t>no risk-free</a:t>
            </a:r>
            <a:r>
              <a:rPr lang="en-US" sz="2800" smtClean="0">
                <a:solidFill>
                  <a:schemeClr val="bg1"/>
                </a:solidFill>
                <a:effectLst>
                  <a:outerShdw blurRad="38100" dist="38100" dir="2700000" algn="tl">
                    <a:srgbClr val="000000"/>
                  </a:outerShdw>
                </a:effectLst>
                <a:latin typeface="Calibri" pitchFamily="34" charset="0"/>
              </a:rPr>
              <a:t> level of exposure to secondhand smoke.</a:t>
            </a:r>
          </a:p>
          <a:p>
            <a:pPr>
              <a:buFontTx/>
              <a:buNone/>
            </a:pPr>
            <a:endParaRPr lang="en-US" sz="2800" smtClean="0">
              <a:solidFill>
                <a:schemeClr val="bg1"/>
              </a:solidFill>
              <a:effectLst>
                <a:outerShdw blurRad="38100" dist="38100" dir="2700000" algn="tl">
                  <a:srgbClr val="000000"/>
                </a:outerShdw>
              </a:effectLst>
              <a:latin typeface="Calibri" pitchFamily="34" charset="0"/>
            </a:endParaRPr>
          </a:p>
          <a:p>
            <a:r>
              <a:rPr lang="en-US" sz="2800" smtClean="0">
                <a:solidFill>
                  <a:schemeClr val="bg1"/>
                </a:solidFill>
                <a:effectLst>
                  <a:outerShdw blurRad="38100" dist="38100" dir="2700000" algn="tl">
                    <a:srgbClr val="000000"/>
                  </a:outerShdw>
                </a:effectLst>
                <a:latin typeface="Calibri" pitchFamily="34" charset="0"/>
              </a:rPr>
              <a:t>Ventilation of the air cannot eliminate all the health risks caused by exposure to secondhand smoke.</a:t>
            </a:r>
          </a:p>
        </p:txBody>
      </p:sp>
      <p:pic>
        <p:nvPicPr>
          <p:cNvPr id="56324" name="Picture 4" descr="March 2005 - Surgeon General Richard Carmona addresses attendees at the 19th Annual Symposium on Career Opportunities in Biomedical Science.  Surgeon General Carmona emphasized the need for more young Americans of color to pursue careers in the health sciences."/>
          <p:cNvPicPr>
            <a:picLocks noChangeAspect="1" noChangeArrowheads="1"/>
          </p:cNvPicPr>
          <p:nvPr/>
        </p:nvPicPr>
        <p:blipFill>
          <a:blip r:embed="rId3" cstate="print"/>
          <a:srcRect/>
          <a:stretch>
            <a:fillRect/>
          </a:stretch>
        </p:blipFill>
        <p:spPr bwMode="auto">
          <a:xfrm>
            <a:off x="4876800" y="2209800"/>
            <a:ext cx="3733800" cy="3394075"/>
          </a:xfrm>
          <a:prstGeom prst="rect">
            <a:avLst/>
          </a:prstGeom>
          <a:noFill/>
          <a:ln w="9525">
            <a:solidFill>
              <a:srgbClr val="000000"/>
            </a:solidFill>
            <a:miter lim="800000"/>
            <a:headEnd/>
            <a:tailEnd/>
          </a:ln>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b="1" smtClean="0">
                <a:solidFill>
                  <a:schemeClr val="bg1"/>
                </a:solidFill>
              </a:rPr>
              <a:t>Plan before you act</a:t>
            </a:r>
          </a:p>
        </p:txBody>
      </p:sp>
      <p:pic>
        <p:nvPicPr>
          <p:cNvPr id="49155" name="Picture 3" descr="Cart-Before-the-Horse"/>
          <p:cNvPicPr>
            <a:picLocks noChangeAspect="1" noChangeArrowheads="1"/>
          </p:cNvPicPr>
          <p:nvPr/>
        </p:nvPicPr>
        <p:blipFill>
          <a:blip r:embed="rId3" cstate="print"/>
          <a:srcRect/>
          <a:stretch>
            <a:fillRect/>
          </a:stretch>
        </p:blipFill>
        <p:spPr bwMode="auto">
          <a:xfrm>
            <a:off x="838200" y="1905000"/>
            <a:ext cx="7848600" cy="3957638"/>
          </a:xfrm>
          <a:prstGeom prst="rect">
            <a:avLst/>
          </a:prstGeom>
          <a:noFill/>
        </p:spPr>
      </p:pic>
      <p:sp>
        <p:nvSpPr>
          <p:cNvPr id="49156" name="Text Box 4"/>
          <p:cNvSpPr txBox="1">
            <a:spLocks noChangeArrowheads="1"/>
          </p:cNvSpPr>
          <p:nvPr/>
        </p:nvSpPr>
        <p:spPr bwMode="auto">
          <a:xfrm>
            <a:off x="1371600" y="1676400"/>
            <a:ext cx="6324600" cy="519113"/>
          </a:xfrm>
          <a:prstGeom prst="rect">
            <a:avLst/>
          </a:prstGeom>
          <a:noFill/>
          <a:ln w="9525">
            <a:noFill/>
            <a:miter lim="800000"/>
            <a:headEnd/>
            <a:tailEnd/>
          </a:ln>
          <a:effectLst/>
        </p:spPr>
        <p:txBody>
          <a:bodyPr>
            <a:spAutoFit/>
          </a:bodyPr>
          <a:lstStyle/>
          <a:p>
            <a:pPr>
              <a:spcBef>
                <a:spcPct val="20000"/>
              </a:spcBef>
              <a:buClr>
                <a:schemeClr val="tx2"/>
              </a:buClr>
              <a:buSzPct val="70000"/>
              <a:buFont typeface="Wingdings" pitchFamily="2" charset="2"/>
              <a:buNone/>
            </a:pPr>
            <a:endParaRPr lang="en-US" sz="2800">
              <a:latin typeface="Verdana" pitchFamily="34" charset="0"/>
            </a:endParaRP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b="1" smtClean="0">
                <a:solidFill>
                  <a:schemeClr val="bg1"/>
                </a:solidFill>
              </a:rPr>
              <a:t>Guiding Principles</a:t>
            </a:r>
            <a:r>
              <a:rPr lang="en-US" smtClean="0"/>
              <a:t> </a:t>
            </a:r>
          </a:p>
        </p:txBody>
      </p:sp>
      <p:sp>
        <p:nvSpPr>
          <p:cNvPr id="52227" name="Rectangle 3"/>
          <p:cNvSpPr>
            <a:spLocks noGrp="1" noChangeArrowheads="1"/>
          </p:cNvSpPr>
          <p:nvPr>
            <p:ph type="body" idx="1"/>
          </p:nvPr>
        </p:nvSpPr>
        <p:spPr>
          <a:xfrm>
            <a:off x="381000" y="1524000"/>
            <a:ext cx="5562600" cy="4953000"/>
          </a:xfrm>
        </p:spPr>
        <p:txBody>
          <a:bodyPr/>
          <a:lstStyle/>
          <a:p>
            <a:pPr>
              <a:lnSpc>
                <a:spcPct val="90000"/>
              </a:lnSpc>
            </a:pPr>
            <a:r>
              <a:rPr lang="en-US" sz="3100" dirty="0" smtClean="0">
                <a:solidFill>
                  <a:schemeClr val="bg1"/>
                </a:solidFill>
                <a:latin typeface="Calibri" pitchFamily="34" charset="0"/>
              </a:rPr>
              <a:t>Plan before you act</a:t>
            </a:r>
          </a:p>
          <a:p>
            <a:pPr>
              <a:lnSpc>
                <a:spcPct val="90000"/>
              </a:lnSpc>
            </a:pPr>
            <a:r>
              <a:rPr lang="en-US" sz="3100" dirty="0" smtClean="0">
                <a:solidFill>
                  <a:schemeClr val="bg1"/>
                </a:solidFill>
                <a:latin typeface="Calibri" pitchFamily="34" charset="0"/>
              </a:rPr>
              <a:t>Agree on </a:t>
            </a:r>
            <a:r>
              <a:rPr lang="en-US" sz="3100" dirty="0" smtClean="0">
                <a:solidFill>
                  <a:schemeClr val="bg1"/>
                </a:solidFill>
              </a:rPr>
              <a:t>“</a:t>
            </a:r>
            <a:r>
              <a:rPr lang="en-US" sz="3100" dirty="0" err="1" smtClean="0">
                <a:solidFill>
                  <a:schemeClr val="bg1"/>
                </a:solidFill>
                <a:latin typeface="Calibri" pitchFamily="34" charset="0"/>
              </a:rPr>
              <a:t>Dealbreakers</a:t>
            </a:r>
            <a:r>
              <a:rPr lang="en-US" sz="3100" dirty="0" smtClean="0">
                <a:solidFill>
                  <a:schemeClr val="bg1"/>
                </a:solidFill>
              </a:rPr>
              <a:t>”</a:t>
            </a:r>
            <a:endParaRPr lang="en-US" sz="3100" dirty="0" smtClean="0">
              <a:solidFill>
                <a:schemeClr val="bg1"/>
              </a:solidFill>
              <a:latin typeface="Calibri" pitchFamily="34" charset="0"/>
            </a:endParaRPr>
          </a:p>
          <a:p>
            <a:pPr>
              <a:lnSpc>
                <a:spcPct val="90000"/>
              </a:lnSpc>
            </a:pPr>
            <a:r>
              <a:rPr lang="en-US" sz="3100" dirty="0" smtClean="0">
                <a:solidFill>
                  <a:schemeClr val="bg1"/>
                </a:solidFill>
                <a:latin typeface="Calibri" pitchFamily="34" charset="0"/>
              </a:rPr>
              <a:t>Be realistic about resources</a:t>
            </a:r>
          </a:p>
          <a:p>
            <a:pPr>
              <a:lnSpc>
                <a:spcPct val="90000"/>
              </a:lnSpc>
            </a:pPr>
            <a:r>
              <a:rPr lang="en-US" sz="3100" dirty="0" smtClean="0">
                <a:solidFill>
                  <a:schemeClr val="bg1"/>
                </a:solidFill>
                <a:latin typeface="Calibri" pitchFamily="34" charset="0"/>
              </a:rPr>
              <a:t>Start with a strong grassroots base</a:t>
            </a:r>
          </a:p>
          <a:p>
            <a:pPr>
              <a:lnSpc>
                <a:spcPct val="90000"/>
              </a:lnSpc>
            </a:pPr>
            <a:r>
              <a:rPr lang="en-US" sz="3100" dirty="0" smtClean="0">
                <a:solidFill>
                  <a:schemeClr val="bg1"/>
                </a:solidFill>
                <a:latin typeface="Calibri" pitchFamily="34" charset="0"/>
              </a:rPr>
              <a:t>Start with model policy language</a:t>
            </a:r>
          </a:p>
          <a:p>
            <a:pPr>
              <a:lnSpc>
                <a:spcPct val="90000"/>
              </a:lnSpc>
            </a:pPr>
            <a:r>
              <a:rPr lang="en-US" sz="3100" dirty="0" smtClean="0">
                <a:solidFill>
                  <a:schemeClr val="bg1"/>
                </a:solidFill>
                <a:latin typeface="Calibri" pitchFamily="34" charset="0"/>
              </a:rPr>
              <a:t>Include expert advisors</a:t>
            </a:r>
          </a:p>
          <a:p>
            <a:pPr>
              <a:lnSpc>
                <a:spcPct val="90000"/>
              </a:lnSpc>
            </a:pPr>
            <a:r>
              <a:rPr lang="en-US" sz="3100" dirty="0" smtClean="0">
                <a:solidFill>
                  <a:schemeClr val="bg1"/>
                </a:solidFill>
                <a:latin typeface="Calibri" pitchFamily="34" charset="0"/>
              </a:rPr>
              <a:t>Importance of broad-based community support</a:t>
            </a:r>
          </a:p>
        </p:txBody>
      </p:sp>
      <p:pic>
        <p:nvPicPr>
          <p:cNvPr id="52228" name="Picture 4"/>
          <p:cNvPicPr>
            <a:picLocks noChangeAspect="1" noChangeArrowheads="1"/>
          </p:cNvPicPr>
          <p:nvPr/>
        </p:nvPicPr>
        <p:blipFill>
          <a:blip r:embed="rId3" cstate="print"/>
          <a:srcRect/>
          <a:stretch>
            <a:fillRect/>
          </a:stretch>
        </p:blipFill>
        <p:spPr bwMode="auto">
          <a:xfrm rot="521557">
            <a:off x="5622445" y="1594355"/>
            <a:ext cx="3168568" cy="3903626"/>
          </a:xfrm>
          <a:prstGeom prst="rect">
            <a:avLst/>
          </a:prstGeom>
          <a:noFill/>
          <a:ln w="57150" cmpd="thinThick">
            <a:solidFill>
              <a:schemeClr val="tx1"/>
            </a:solidFill>
            <a:miter lim="800000"/>
            <a:headEnd/>
            <a:tailEnd/>
          </a:ln>
          <a:effec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2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2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2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22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222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22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sz="4000" smtClean="0">
                <a:solidFill>
                  <a:schemeClr val="bg1"/>
                </a:solidFill>
              </a:rPr>
              <a:t>Examples of Policy Dealbreakers</a:t>
            </a:r>
          </a:p>
        </p:txBody>
      </p:sp>
      <p:sp>
        <p:nvSpPr>
          <p:cNvPr id="58371" name="Rectangle 3"/>
          <p:cNvSpPr>
            <a:spLocks noGrp="1" noChangeArrowheads="1"/>
          </p:cNvSpPr>
          <p:nvPr>
            <p:ph type="body" idx="1"/>
          </p:nvPr>
        </p:nvSpPr>
        <p:spPr/>
        <p:txBody>
          <a:bodyPr/>
          <a:lstStyle/>
          <a:p>
            <a:r>
              <a:rPr lang="en-US" smtClean="0">
                <a:solidFill>
                  <a:schemeClr val="bg1"/>
                </a:solidFill>
              </a:rPr>
              <a:t>Preemption</a:t>
            </a:r>
          </a:p>
          <a:p>
            <a:r>
              <a:rPr lang="en-US" smtClean="0">
                <a:solidFill>
                  <a:schemeClr val="bg1"/>
                </a:solidFill>
              </a:rPr>
              <a:t>Ventilation/Smoking Rooms</a:t>
            </a:r>
          </a:p>
          <a:p>
            <a:r>
              <a:rPr lang="en-US" smtClean="0">
                <a:solidFill>
                  <a:schemeClr val="bg1"/>
                </a:solidFill>
              </a:rPr>
              <a:t>Hours/Age Restrictions</a:t>
            </a:r>
          </a:p>
          <a:p>
            <a:r>
              <a:rPr lang="en-US" smtClean="0">
                <a:solidFill>
                  <a:schemeClr val="bg1"/>
                </a:solidFill>
              </a:rPr>
              <a:t>Signage (Red-Light, Green-Light)</a:t>
            </a:r>
          </a:p>
          <a:p>
            <a:r>
              <a:rPr lang="en-US" smtClean="0">
                <a:solidFill>
                  <a:schemeClr val="bg1"/>
                </a:solidFill>
              </a:rPr>
              <a:t>Grandfather Clauses</a:t>
            </a:r>
          </a:p>
          <a:p>
            <a:r>
              <a:rPr lang="en-US" smtClean="0">
                <a:solidFill>
                  <a:schemeClr val="bg1"/>
                </a:solidFill>
              </a:rPr>
              <a:t>Exemptions – Where to draw the line?</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0" y="-304800"/>
            <a:ext cx="3886200" cy="5715000"/>
          </a:xfrm>
        </p:spPr>
        <p:txBody>
          <a:bodyPr/>
          <a:lstStyle/>
          <a:p>
            <a:pPr algn="r"/>
            <a:r>
              <a:rPr lang="en-US" b="1" smtClean="0">
                <a:solidFill>
                  <a:schemeClr val="bg1"/>
                </a:solidFill>
                <a:effectLst>
                  <a:outerShdw blurRad="38100" dist="38100" dir="2700000" algn="tl">
                    <a:srgbClr val="000000"/>
                  </a:outerShdw>
                </a:effectLst>
                <a:latin typeface="Calibri" pitchFamily="34" charset="0"/>
              </a:rPr>
              <a:t>Agree on Dealbreakers &amp; Key Principles </a:t>
            </a:r>
            <a:br>
              <a:rPr lang="en-US" b="1" smtClean="0">
                <a:solidFill>
                  <a:schemeClr val="bg1"/>
                </a:solidFill>
                <a:effectLst>
                  <a:outerShdw blurRad="38100" dist="38100" dir="2700000" algn="tl">
                    <a:srgbClr val="000000"/>
                  </a:outerShdw>
                </a:effectLst>
                <a:latin typeface="Calibri" pitchFamily="34" charset="0"/>
              </a:rPr>
            </a:br>
            <a:r>
              <a:rPr lang="en-US" b="1" smtClean="0">
                <a:solidFill>
                  <a:schemeClr val="bg1"/>
                </a:solidFill>
                <a:effectLst>
                  <a:outerShdw blurRad="38100" dist="38100" dir="2700000" algn="tl">
                    <a:srgbClr val="000000"/>
                  </a:outerShdw>
                </a:effectLst>
                <a:latin typeface="Calibri" pitchFamily="34" charset="0"/>
              </a:rPr>
              <a:t>Early in Process</a:t>
            </a:r>
          </a:p>
        </p:txBody>
      </p:sp>
      <p:sp>
        <p:nvSpPr>
          <p:cNvPr id="54275" name="Text Box 3"/>
          <p:cNvSpPr txBox="1">
            <a:spLocks noChangeArrowheads="1"/>
          </p:cNvSpPr>
          <p:nvPr/>
        </p:nvSpPr>
        <p:spPr bwMode="auto">
          <a:xfrm>
            <a:off x="685800" y="4343400"/>
            <a:ext cx="3048000" cy="1247775"/>
          </a:xfrm>
          <a:prstGeom prst="rect">
            <a:avLst/>
          </a:prstGeom>
          <a:solidFill>
            <a:schemeClr val="accent2"/>
          </a:solidFill>
          <a:ln w="57150" cmpd="thickThin">
            <a:solidFill>
              <a:schemeClr val="tx2"/>
            </a:solidFill>
            <a:miter lim="800000"/>
            <a:headEnd/>
            <a:tailEnd/>
          </a:ln>
          <a:effectLst/>
        </p:spPr>
        <p:txBody>
          <a:bodyPr>
            <a:spAutoFit/>
          </a:bodyPr>
          <a:lstStyle/>
          <a:p>
            <a:pPr algn="ctr" eaLnBrk="0" hangingPunct="0">
              <a:spcBef>
                <a:spcPct val="50000"/>
              </a:spcBef>
            </a:pPr>
            <a:r>
              <a:rPr lang="en-US" sz="3600">
                <a:solidFill>
                  <a:schemeClr val="bg1"/>
                </a:solidFill>
                <a:latin typeface="Calibri" pitchFamily="34" charset="0"/>
              </a:rPr>
              <a:t>Put decisions in writing</a:t>
            </a:r>
          </a:p>
        </p:txBody>
      </p:sp>
      <p:pic>
        <p:nvPicPr>
          <p:cNvPr id="54276" name="Picture 4"/>
          <p:cNvPicPr>
            <a:picLocks noChangeAspect="1" noChangeArrowheads="1"/>
          </p:cNvPicPr>
          <p:nvPr/>
        </p:nvPicPr>
        <p:blipFill>
          <a:blip r:embed="rId3" cstate="print"/>
          <a:srcRect/>
          <a:stretch>
            <a:fillRect/>
          </a:stretch>
        </p:blipFill>
        <p:spPr bwMode="auto">
          <a:xfrm rot="250257">
            <a:off x="4572000" y="457200"/>
            <a:ext cx="4065588" cy="5867400"/>
          </a:xfrm>
          <a:prstGeom prst="rect">
            <a:avLst/>
          </a:prstGeom>
          <a:noFill/>
          <a:ln w="9525">
            <a:solidFill>
              <a:schemeClr val="tx1"/>
            </a:solidFill>
            <a:miter lim="800000"/>
            <a:headEnd/>
            <a:tailEnd/>
          </a:ln>
          <a:effectLst>
            <a:outerShdw dist="107763" dir="2700000" algn="ctr" rotWithShape="0">
              <a:schemeClr val="bg2">
                <a:alpha val="50000"/>
              </a:schemeClr>
            </a:outerShdw>
          </a:effectLst>
        </p:spPr>
      </p:pic>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1_template_blue">
  <a:themeElements>
    <a:clrScheme name="template_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_blu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template_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_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_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_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_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_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_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_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_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_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_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plate_blue">
  <a:themeElements>
    <a:clrScheme name="template_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_blu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template_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_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_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_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_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_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_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_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_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_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_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1875</TotalTime>
  <Words>918</Words>
  <Application>Microsoft Office PowerPoint</Application>
  <PresentationFormat>On-screen Show (4:3)</PresentationFormat>
  <Paragraphs>103</Paragraphs>
  <Slides>14</Slides>
  <Notes>12</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1_template_blue</vt:lpstr>
      <vt:lpstr>template_blue</vt:lpstr>
      <vt:lpstr>Model Ordinance Language for  Smokefree Success</vt:lpstr>
      <vt:lpstr>The Tobacco Control Legal Consortium</vt:lpstr>
      <vt:lpstr>What We Do:</vt:lpstr>
      <vt:lpstr>Slide 4</vt:lpstr>
      <vt:lpstr>2006 Surgeon General’s Report</vt:lpstr>
      <vt:lpstr>Plan before you act</vt:lpstr>
      <vt:lpstr>Guiding Principles </vt:lpstr>
      <vt:lpstr>Examples of Policy Dealbreakers</vt:lpstr>
      <vt:lpstr>Agree on Dealbreakers &amp; Key Principles  Early in Process</vt:lpstr>
      <vt:lpstr>ANR Model Ordinance</vt:lpstr>
      <vt:lpstr>Electronic Cigarettes</vt:lpstr>
      <vt:lpstr>Other Definitions, such as:</vt:lpstr>
      <vt:lpstr>Proprietors’ Duties</vt:lpstr>
      <vt:lpstr>Slide 14</vt:lpstr>
    </vt:vector>
  </TitlesOfParts>
  <Company>William Mitchell College of Law</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William Mitchell</dc:creator>
  <cp:lastModifiedBy>lkolkin</cp:lastModifiedBy>
  <cp:revision>208</cp:revision>
  <dcterms:created xsi:type="dcterms:W3CDTF">2009-10-14T14:04:27Z</dcterms:created>
  <dcterms:modified xsi:type="dcterms:W3CDTF">2010-07-02T12:37:37Z</dcterms:modified>
</cp:coreProperties>
</file>