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20"/>
  </p:notesMasterIdLst>
  <p:sldIdLst>
    <p:sldId id="257" r:id="rId3"/>
    <p:sldId id="260" r:id="rId4"/>
    <p:sldId id="258" r:id="rId5"/>
    <p:sldId id="272" r:id="rId6"/>
    <p:sldId id="276" r:id="rId7"/>
    <p:sldId id="261" r:id="rId8"/>
    <p:sldId id="263" r:id="rId9"/>
    <p:sldId id="262" r:id="rId10"/>
    <p:sldId id="264" r:id="rId11"/>
    <p:sldId id="265" r:id="rId12"/>
    <p:sldId id="266" r:id="rId13"/>
    <p:sldId id="270" r:id="rId14"/>
    <p:sldId id="268" r:id="rId15"/>
    <p:sldId id="275" r:id="rId16"/>
    <p:sldId id="269" r:id="rId17"/>
    <p:sldId id="278" r:id="rId18"/>
    <p:sldId id="277"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11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661ED9D-E3D1-4D18-A673-9E3844196278}" type="datetimeFigureOut">
              <a:rPr lang="en-US"/>
              <a:pPr>
                <a:defRPr/>
              </a:pPr>
              <a:t>6/29/2010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087EA6C-A9AD-4ED8-A666-0F375AB75C1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0AF535-0F19-4E87-AF25-83A6C1A3798A}"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024CD6-153B-4554-B4DA-8BDC0FEE6B96}" type="slidenum">
              <a:rPr lang="en-US">
                <a:latin typeface="Arial" charset="0"/>
              </a:rPr>
              <a:pPr fontAlgn="base">
                <a:spcBef>
                  <a:spcPct val="0"/>
                </a:spcBef>
                <a:spcAft>
                  <a:spcPct val="0"/>
                </a:spcAft>
              </a:pPr>
              <a:t>12</a:t>
            </a:fld>
            <a:endParaRPr lang="en-US">
              <a:latin typeface="Arial" charset="0"/>
            </a:endParaRPr>
          </a:p>
        </p:txBody>
      </p:sp>
      <p:sp>
        <p:nvSpPr>
          <p:cNvPr id="27651"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27652" name="Rectangle 3"/>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charset="0"/>
              </a:rPr>
              <a:t>DPH recommends this sign as in the proposed rules.  The 1-800 number and website will help educate the public and the businesses about the law.  </a:t>
            </a:r>
          </a:p>
          <a:p>
            <a:pPr>
              <a:spcBef>
                <a:spcPct val="0"/>
              </a:spcBef>
            </a:pPr>
            <a:endParaRPr lang="en-US" smtClean="0">
              <a:latin typeface="Arial" charset="0"/>
            </a:endParaRPr>
          </a:p>
          <a:p>
            <a:pPr>
              <a:spcBef>
                <a:spcPct val="0"/>
              </a:spcBef>
            </a:pPr>
            <a:r>
              <a:rPr lang="en-US" smtClean="0">
                <a:latin typeface="Arial" charset="0"/>
              </a:rPr>
              <a:t>The proposal for the size of the signs is 4”x6”</a:t>
            </a:r>
          </a:p>
          <a:p>
            <a:pPr>
              <a:spcBef>
                <a:spcPct val="0"/>
              </a:spcBef>
            </a:pPr>
            <a:endParaRPr lang="en-US" smtClean="0">
              <a:latin typeface="Arial" charset="0"/>
            </a:endParaRPr>
          </a:p>
          <a:p>
            <a:pPr>
              <a:spcBef>
                <a:spcPct val="0"/>
              </a:spcBef>
            </a:pPr>
            <a:r>
              <a:rPr lang="en-US" smtClean="0">
                <a:latin typeface="Arial" charset="0"/>
              </a:rPr>
              <a:t>TPCB will provide the signs, plus it can be downloaded on www.smokefree.nc.gov</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ECA06B-6B3E-4926-8FFC-AA1E2C1CF930}" type="slidenum">
              <a:rPr lang="en-US"/>
              <a:pPr fontAlgn="base">
                <a:spcBef>
                  <a:spcPct val="0"/>
                </a:spcBef>
                <a:spcAft>
                  <a:spcPct val="0"/>
                </a:spcAft>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a:fld id="{75DD3483-4312-4433-95E1-DA834B1F7812}" type="slidenum">
              <a:rPr lang="en-US" sz="1200"/>
              <a:pPr algn="r"/>
              <a:t>14</a:t>
            </a:fld>
            <a:endParaRPr lang="en-US" sz="1200"/>
          </a:p>
        </p:txBody>
      </p:sp>
      <p:sp>
        <p:nvSpPr>
          <p:cNvPr id="51203" name="Slide Image Placeholder 1"/>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51204" name="Notes Placeholder 2"/>
          <p:cNvSpPr>
            <a:spLocks noGrp="1"/>
          </p:cNvSpPr>
          <p:nvPr>
            <p:ph type="body" idx="1"/>
          </p:nvPr>
        </p:nvSpPr>
        <p:spPr bwMode="auto">
          <a:noFill/>
        </p:spPr>
        <p:txBody>
          <a:bodyPr wrap="square" lIns="91427" tIns="45714" rIns="91427" bIns="45714" numCol="1" anchor="t" anchorCtr="0" compatLnSpc="1">
            <a:prstTxWarp prst="textNoShape">
              <a:avLst/>
            </a:prstTxWarp>
          </a:bodyPr>
          <a:lstStyle/>
          <a:p>
            <a:pPr>
              <a:lnSpc>
                <a:spcPct val="90000"/>
              </a:lnSpc>
            </a:pPr>
            <a:r>
              <a:rPr lang="en-US" smtClean="0"/>
              <a:t>Welcome!  My name is Aimee Wall and I am a faculty member here at the UNC School of Government.  I am very pleased to be here with you today to launch this new series of webinars designed to help local governments implement the new statewide smoking law.  This series is the result of a collaboration between the UNC School of Government and the Division of Public Health within the North Carolina Department of Health and Human Services.  We would like to thank Americans for Nonsmokers Rights for providing grant funding to the Division of Public Health to support this webinar series.  Because of this generous grant, we are able to offer these webinars to local government officials free of charge.</a:t>
            </a:r>
          </a:p>
          <a:p>
            <a:pPr>
              <a:lnSpc>
                <a:spcPct val="90000"/>
              </a:lnSpc>
            </a:pPr>
            <a:r>
              <a:rPr lang="en-US" smtClean="0"/>
              <a:t>Before we get started, I would like to take a moment to review a couple of technical details.  </a:t>
            </a:r>
          </a:p>
          <a:p>
            <a:pPr>
              <a:lnSpc>
                <a:spcPct val="90000"/>
              </a:lnSpc>
              <a:buFontTx/>
              <a:buChar char="-"/>
            </a:pPr>
            <a:r>
              <a:rPr lang="en-US" smtClean="0"/>
              <a:t>First – QUESTIONS:  please feel free to submit your questions at any time.  Simply type them into the box on the left side of your screen. We plan to respond to questions periodically throughout the webinar so please keep them coming!   We probably will not have time to respond to all questions but we need to know what is on your mind. Your questions will help guide our planning for the upcoming webinars and will also help us identify additional FAQs that need to be drafted for the website. </a:t>
            </a:r>
          </a:p>
          <a:p>
            <a:pPr>
              <a:lnSpc>
                <a:spcPct val="90000"/>
              </a:lnSpc>
              <a:buFontTx/>
              <a:buChar char="-"/>
            </a:pPr>
            <a:r>
              <a:rPr lang="en-US" smtClean="0"/>
              <a:t>Second, TECHNICAL DIFFICULTIES:  On the left hand side of your screen, you will see a link to a troubleshooting website and a phone number for technical assistance.  Please use them if you need to.  If you are having trouble hearing the audio presentation, the best solution is usually to call into the webinar and listen over the phone.  If you are having trouble viewing the slides, you may want to try exiting and reentering the webinar to see if that resolves the problem. </a:t>
            </a:r>
          </a:p>
          <a:p>
            <a:pPr>
              <a:lnSpc>
                <a:spcPct val="90000"/>
              </a:lnSpc>
            </a:pPr>
            <a:r>
              <a:rPr lang="en-US" smtClean="0"/>
              <a:t>OKAY, I think that takes care of our housekeeping matters.  Let’s get started...</a:t>
            </a:r>
          </a:p>
          <a:p>
            <a:pPr>
              <a:lnSpc>
                <a:spcPct val="90000"/>
              </a:lnSpc>
              <a:buFontTx/>
              <a:buChar char="-"/>
            </a:pPr>
            <a:endParaRPr lang="en-US" smtClean="0"/>
          </a:p>
          <a:p>
            <a:pPr>
              <a:lnSpc>
                <a:spcPct val="90000"/>
              </a:lnSpc>
            </a:pPr>
            <a:endParaRPr lang="en-US" smtClean="0"/>
          </a:p>
          <a:p>
            <a:pPr>
              <a:lnSpc>
                <a:spcPct val="90000"/>
              </a:lnSpc>
            </a:pPr>
            <a:endParaRPr lang="en-US" smtClean="0"/>
          </a:p>
          <a:p>
            <a:pPr>
              <a:lnSpc>
                <a:spcPct val="90000"/>
              </a:lnSpc>
            </a:pPr>
            <a:endParaRPr lang="en-US" smtClean="0"/>
          </a:p>
          <a:p>
            <a:pPr>
              <a:lnSpc>
                <a:spcPct val="90000"/>
              </a:lnSpc>
            </a:pPr>
            <a:endParaRPr lang="en-US" smtClean="0"/>
          </a:p>
          <a:p>
            <a:pPr>
              <a:lnSpc>
                <a:spcPct val="90000"/>
              </a:lnSpc>
              <a:buFontTx/>
              <a:buChar char="•"/>
            </a:pPr>
            <a:endParaRPr lang="en-US" smtClean="0"/>
          </a:p>
        </p:txBody>
      </p:sp>
      <p:sp>
        <p:nvSpPr>
          <p:cNvPr id="5120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27" tIns="45714" rIns="91427" bIns="45714" anchor="b"/>
          <a:lstStyle/>
          <a:p>
            <a:pPr algn="r" defTabSz="865188"/>
            <a:fld id="{B5E37EAA-1282-44E9-B6D4-F3E0D869FDE4}" type="slidenum">
              <a:rPr lang="en-US" sz="1200">
                <a:latin typeface="Calibri" pitchFamily="34" charset="0"/>
              </a:rPr>
              <a:pPr algn="r" defTabSz="865188"/>
              <a:t>14</a:t>
            </a:fld>
            <a:endParaRPr lang="en-US"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8EDAFC-2671-4290-AD70-0222AA154A37}" type="slidenum">
              <a:rPr lang="en-US"/>
              <a:pPr fontAlgn="base">
                <a:spcBef>
                  <a:spcPct val="0"/>
                </a:spcBef>
                <a:spcAft>
                  <a:spcPct val="0"/>
                </a:spcAft>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endParaRPr lang="en-US" smtClean="0"/>
          </a:p>
        </p:txBody>
      </p:sp>
      <p:sp>
        <p:nvSpPr>
          <p:cNvPr id="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defTabSz="865188"/>
            <a:fld id="{0D44E465-A18F-41B1-B2FA-A0CD675A1263}" type="slidenum">
              <a:rPr lang="en-US" sz="1200">
                <a:latin typeface="Calibri" pitchFamily="34" charset="0"/>
              </a:rPr>
              <a:pPr algn="r" defTabSz="865188"/>
              <a:t>17</a:t>
            </a:fld>
            <a:endParaRPr lang="en-U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19C8DC-661D-4F1C-96B5-69A5DECA61C5}" type="slidenum">
              <a:rPr lang="en-US"/>
              <a:pPr fontAlgn="base">
                <a:spcBef>
                  <a:spcPct val="0"/>
                </a:spcBef>
                <a:spcAft>
                  <a:spcPct val="0"/>
                </a:spcAft>
              </a:pPr>
              <a:t>2</a:t>
            </a:fld>
            <a:endParaRPr 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770903-BB9B-4B7B-A050-A7C3856557E0}" type="slidenum">
              <a:rPr lang="en-US"/>
              <a:pPr fontAlgn="base">
                <a:spcBef>
                  <a:spcPct val="0"/>
                </a:spcBef>
                <a:spcAft>
                  <a:spcPct val="0"/>
                </a:spcAft>
              </a:pPr>
              <a:t>3</a:t>
            </a:fld>
            <a:endParaRPr lang="en-US"/>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a:spcBef>
                <a:spcPct val="0"/>
              </a:spcBef>
            </a:pPr>
            <a:r>
              <a:rPr lang="en-US" smtClean="0"/>
              <a:t>Slide - Bill Signing was a CELEBRATION</a:t>
            </a:r>
          </a:p>
          <a:p>
            <a:pPr lvl="2">
              <a:spcBef>
                <a:spcPct val="0"/>
              </a:spcBef>
            </a:pPr>
            <a:r>
              <a:rPr lang="en-US" smtClean="0"/>
              <a:t>Photos and thank you’s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E4E43E-F796-4E63-AD2A-12E521CD5493}" type="slidenum">
              <a:rPr lang="en-US"/>
              <a:pPr fontAlgn="base">
                <a:spcBef>
                  <a:spcPct val="0"/>
                </a:spcBef>
                <a:spcAft>
                  <a:spcPct val="0"/>
                </a:spcAft>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26738B-6936-4409-85B8-10581F0DEF0D}" type="slidenum">
              <a:rPr lang="en-US"/>
              <a:pPr fontAlgn="base">
                <a:spcBef>
                  <a:spcPct val="0"/>
                </a:spcBef>
                <a:spcAft>
                  <a:spcPct val="0"/>
                </a:spcAft>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5CEFB0-CA90-4E06-BF18-19E32091DC8A}" type="slidenum">
              <a:rPr lang="en-US"/>
              <a:pPr fontAlgn="base">
                <a:spcBef>
                  <a:spcPct val="0"/>
                </a:spcBef>
                <a:spcAft>
                  <a:spcPct val="0"/>
                </a:spcAft>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62369E-EE76-4A70-995B-3B4ABAA47B3D}" type="slidenum">
              <a:rPr lang="en-US"/>
              <a:pPr fontAlgn="base">
                <a:spcBef>
                  <a:spcPct val="0"/>
                </a:spcBef>
                <a:spcAft>
                  <a:spcPct val="0"/>
                </a:spcAft>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0A97CB-7FD2-4BA4-AD2D-03874EDC1AA3}" type="slidenum">
              <a:rPr lang="en-US"/>
              <a:pPr fontAlgn="base">
                <a:spcBef>
                  <a:spcPct val="0"/>
                </a:spcBef>
                <a:spcAft>
                  <a:spcPct val="0"/>
                </a:spcAft>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EB3FEC-EFE7-4BDB-91C8-BE1D4E20CF42}" type="slidenum">
              <a:rPr lang="en-US"/>
              <a:pPr fontAlgn="base">
                <a:spcBef>
                  <a:spcPct val="0"/>
                </a:spcBef>
                <a:spcAft>
                  <a:spcPct val="0"/>
                </a:spcAft>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9CAA12A-B3A4-4828-8D14-DB43EB16557E}" type="datetimeFigureOut">
              <a:rPr lang="en-US"/>
              <a:pPr>
                <a:defRPr/>
              </a:pPr>
              <a:t>6/29/2010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F9CDB3-4F66-498D-9D7A-319B2691EC2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899EA5-D5D1-4C0C-9D89-3F49558D4233}" type="datetimeFigureOut">
              <a:rPr lang="en-US"/>
              <a:pPr>
                <a:defRPr/>
              </a:pPr>
              <a:t>6/29/2010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D72A11-251E-46D3-9BAE-0B1F5B7B121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FB53BF7-2559-4081-99E2-053C611FB019}" type="datetimeFigureOut">
              <a:rPr lang="en-US"/>
              <a:pPr>
                <a:defRPr/>
              </a:pPr>
              <a:t>6/29/2010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33C40B-D4F3-4EAF-B2DD-171C4BB627B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18162C-768C-4214-AC82-3CA790529924}" type="datetimeFigureOut">
              <a:rPr lang="en-US"/>
              <a:pPr>
                <a:defRPr/>
              </a:pPr>
              <a:t>6/29/2010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E381E9-87A2-435E-BB3D-67DB7AE50B0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DFC5D24-4EA9-4099-B1AD-C0D38336A17E}" type="datetimeFigureOut">
              <a:rPr lang="en-US"/>
              <a:pPr>
                <a:defRPr/>
              </a:pPr>
              <a:t>6/29/2010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E08A4F-560F-4F09-AAA2-C6F4B2A6582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21D6687-A8A2-4039-81EC-83DB95B4F26E}" type="datetimeFigureOut">
              <a:rPr lang="en-US"/>
              <a:pPr>
                <a:defRPr/>
              </a:pPr>
              <a:t>6/29/2010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7AFEFC-EEDD-4287-8BE1-D8C63CD8881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1329E56-2CFD-49E8-98AE-8BBF8E51C420}" type="datetimeFigureOut">
              <a:rPr lang="en-US"/>
              <a:pPr>
                <a:defRPr/>
              </a:pPr>
              <a:t>6/29/2010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0DEA8BB-A671-4E2C-B2F5-37255E6D0E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6392BE-ECFF-42A1-BAF6-A91AC098CE75}" type="datetimeFigureOut">
              <a:rPr lang="en-US"/>
              <a:pPr>
                <a:defRPr/>
              </a:pPr>
              <a:t>6/29/2010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02C2F0-7BAE-4B8A-B25D-597800C2704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91064E1-FF2C-4CC2-84FA-3CBCFE62ABD3}" type="datetimeFigureOut">
              <a:rPr lang="en-US"/>
              <a:pPr>
                <a:defRPr/>
              </a:pPr>
              <a:t>6/29/2010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6BF4245-3A3B-4C4E-AA15-8566C657FD4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EC7554F-3D02-4FE3-B1CC-E5017D64C0D9}" type="datetimeFigureOut">
              <a:rPr lang="en-US"/>
              <a:pPr>
                <a:defRPr/>
              </a:pPr>
              <a:t>6/29/2010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771D81-E403-4FB7-B8F1-5FCEE436264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42E6E75-B830-4395-80E7-36072EAAA788}" type="datetimeFigureOut">
              <a:rPr lang="en-US"/>
              <a:pPr>
                <a:defRPr/>
              </a:pPr>
              <a:t>6/29/2010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0C5081-9ECD-4F10-81F4-DA70C220397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3DC55A3-7847-4917-8A85-1D96EA0EE1D9}" type="datetimeFigureOut">
              <a:rPr lang="en-US"/>
              <a:pPr>
                <a:defRPr/>
              </a:pPr>
              <a:t>6/29/2010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8BB78B8-577C-42CC-B603-E8451CF86D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6" descr="SOG_BottomBar_full.bmp"/>
          <p:cNvPicPr>
            <a:picLocks noChangeAspect="1"/>
          </p:cNvPicPr>
          <p:nvPr/>
        </p:nvPicPr>
        <p:blipFill>
          <a:blip r:embed="rId13" cstate="print"/>
          <a:srcRect/>
          <a:stretch>
            <a:fillRect/>
          </a:stretch>
        </p:blipFill>
        <p:spPr bwMode="auto">
          <a:xfrm>
            <a:off x="0" y="6400800"/>
            <a:ext cx="9144000" cy="457200"/>
          </a:xfrm>
          <a:prstGeom prst="rect">
            <a:avLst/>
          </a:prstGeom>
          <a:noFill/>
          <a:ln w="9525">
            <a:noFill/>
            <a:miter lim="800000"/>
            <a:headEnd/>
            <a:tailEnd/>
          </a:ln>
        </p:spPr>
      </p:pic>
      <p:grpSp>
        <p:nvGrpSpPr>
          <p:cNvPr id="49155" name="Group 39"/>
          <p:cNvGrpSpPr>
            <a:grpSpLocks/>
          </p:cNvGrpSpPr>
          <p:nvPr/>
        </p:nvGrpSpPr>
        <p:grpSpPr bwMode="auto">
          <a:xfrm>
            <a:off x="4267200" y="6553200"/>
            <a:ext cx="4724400" cy="152400"/>
            <a:chOff x="4267200" y="6553200"/>
            <a:chExt cx="4724400" cy="152400"/>
          </a:xfrm>
        </p:grpSpPr>
        <p:sp>
          <p:nvSpPr>
            <p:cNvPr id="8" name="Rectangle 7"/>
            <p:cNvSpPr/>
            <p:nvPr userDrawn="1"/>
          </p:nvSpPr>
          <p:spPr bwMode="auto">
            <a:xfrm>
              <a:off x="5486400" y="6553200"/>
              <a:ext cx="152400" cy="152400"/>
            </a:xfrm>
            <a:prstGeom prst="rect">
              <a:avLst/>
            </a:prstGeom>
            <a:solidFill>
              <a:schemeClr val="bg1">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9" name="Rectangle 8"/>
            <p:cNvSpPr/>
            <p:nvPr userDrawn="1"/>
          </p:nvSpPr>
          <p:spPr bwMode="auto">
            <a:xfrm>
              <a:off x="4267200" y="6553200"/>
              <a:ext cx="152400" cy="152400"/>
            </a:xfrm>
            <a:prstGeom prst="rect">
              <a:avLst/>
            </a:prstGeom>
            <a:solidFill>
              <a:schemeClr val="bg1">
                <a:alpha val="1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10" name="Rectangle 9"/>
            <p:cNvSpPr/>
            <p:nvPr userDrawn="1"/>
          </p:nvSpPr>
          <p:spPr bwMode="auto">
            <a:xfrm>
              <a:off x="5791200" y="6553200"/>
              <a:ext cx="152400" cy="152400"/>
            </a:xfrm>
            <a:prstGeom prst="rect">
              <a:avLst/>
            </a:prstGeom>
            <a:solidFill>
              <a:schemeClr val="bg1">
                <a:alpha val="3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11" name="Rectangle 10"/>
            <p:cNvSpPr/>
            <p:nvPr userDrawn="1"/>
          </p:nvSpPr>
          <p:spPr bwMode="auto">
            <a:xfrm>
              <a:off x="4572000" y="6553200"/>
              <a:ext cx="152400" cy="152400"/>
            </a:xfrm>
            <a:prstGeom prst="rect">
              <a:avLst/>
            </a:prstGeom>
            <a:solidFill>
              <a:schemeClr val="bg1">
                <a:alpha val="1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12" name="Rectangle 11"/>
            <p:cNvSpPr/>
            <p:nvPr userDrawn="1"/>
          </p:nvSpPr>
          <p:spPr bwMode="auto">
            <a:xfrm>
              <a:off x="6096000" y="6553200"/>
              <a:ext cx="152400" cy="152400"/>
            </a:xfrm>
            <a:prstGeom prst="rect">
              <a:avLst/>
            </a:prstGeom>
            <a:solidFill>
              <a:schemeClr val="bg1">
                <a:alpha val="4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13" name="Rectangle 12"/>
            <p:cNvSpPr/>
            <p:nvPr userDrawn="1"/>
          </p:nvSpPr>
          <p:spPr bwMode="auto">
            <a:xfrm>
              <a:off x="4876800" y="6553200"/>
              <a:ext cx="152400" cy="152400"/>
            </a:xfrm>
            <a:prstGeom prst="rect">
              <a:avLst/>
            </a:prstGeom>
            <a:solidFill>
              <a:schemeClr val="bg1">
                <a:alpha val="2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14" name="Rectangle 13"/>
            <p:cNvSpPr/>
            <p:nvPr userDrawn="1"/>
          </p:nvSpPr>
          <p:spPr bwMode="auto">
            <a:xfrm>
              <a:off x="6400800" y="6553200"/>
              <a:ext cx="152400" cy="152400"/>
            </a:xfrm>
            <a:prstGeom prst="rect">
              <a:avLst/>
            </a:prstGeom>
            <a:solidFill>
              <a:schemeClr val="bg1">
                <a:alpha val="4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15" name="Rectangle 14"/>
            <p:cNvSpPr/>
            <p:nvPr userDrawn="1"/>
          </p:nvSpPr>
          <p:spPr bwMode="auto">
            <a:xfrm>
              <a:off x="5181600" y="6553200"/>
              <a:ext cx="152400" cy="152400"/>
            </a:xfrm>
            <a:prstGeom prst="rect">
              <a:avLst/>
            </a:prstGeom>
            <a:solidFill>
              <a:schemeClr val="bg1">
                <a:alpha val="2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16" name="Rectangle 15"/>
            <p:cNvSpPr/>
            <p:nvPr userDrawn="1"/>
          </p:nvSpPr>
          <p:spPr bwMode="auto">
            <a:xfrm>
              <a:off x="7924800" y="6553200"/>
              <a:ext cx="152400" cy="152400"/>
            </a:xfrm>
            <a:prstGeom prst="rect">
              <a:avLst/>
            </a:prstGeom>
            <a:solidFill>
              <a:schemeClr val="bg1">
                <a:alpha val="7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17" name="Rectangle 16"/>
            <p:cNvSpPr/>
            <p:nvPr userDrawn="1"/>
          </p:nvSpPr>
          <p:spPr bwMode="auto">
            <a:xfrm>
              <a:off x="6705600" y="6553200"/>
              <a:ext cx="152400" cy="152400"/>
            </a:xfrm>
            <a:prstGeom prst="rect">
              <a:avLst/>
            </a:prstGeom>
            <a:solidFill>
              <a:schemeClr val="bg1">
                <a:alpha val="5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18" name="Rectangle 17"/>
            <p:cNvSpPr/>
            <p:nvPr userDrawn="1"/>
          </p:nvSpPr>
          <p:spPr bwMode="auto">
            <a:xfrm>
              <a:off x="8229600" y="6553200"/>
              <a:ext cx="152400" cy="152400"/>
            </a:xfrm>
            <a:prstGeom prst="rect">
              <a:avLst/>
            </a:prstGeom>
            <a:solidFill>
              <a:schemeClr val="bg1">
                <a:alpha val="7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19" name="Rectangle 18"/>
            <p:cNvSpPr/>
            <p:nvPr userDrawn="1"/>
          </p:nvSpPr>
          <p:spPr bwMode="auto">
            <a:xfrm>
              <a:off x="7010400" y="6553200"/>
              <a:ext cx="152400" cy="152400"/>
            </a:xfrm>
            <a:prstGeom prst="rect">
              <a:avLst/>
            </a:prstGeom>
            <a:solidFill>
              <a:schemeClr val="bg1">
                <a:alpha val="5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20" name="Rectangle 19"/>
            <p:cNvSpPr/>
            <p:nvPr userDrawn="1"/>
          </p:nvSpPr>
          <p:spPr bwMode="auto">
            <a:xfrm>
              <a:off x="8534400" y="6553200"/>
              <a:ext cx="152400" cy="152400"/>
            </a:xfrm>
            <a:prstGeom prst="rect">
              <a:avLst/>
            </a:prstGeom>
            <a:solidFill>
              <a:schemeClr val="bg1">
                <a:alpha val="9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21" name="Rectangle 20"/>
            <p:cNvSpPr/>
            <p:nvPr userDrawn="1"/>
          </p:nvSpPr>
          <p:spPr bwMode="auto">
            <a:xfrm>
              <a:off x="7315200" y="6553200"/>
              <a:ext cx="152400" cy="152400"/>
            </a:xfrm>
            <a:prstGeom prst="rect">
              <a:avLst/>
            </a:prstGeom>
            <a:solidFill>
              <a:schemeClr val="bg1">
                <a:alpha val="6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22" name="Rectangle 21"/>
            <p:cNvSpPr/>
            <p:nvPr userDrawn="1"/>
          </p:nvSpPr>
          <p:spPr bwMode="auto">
            <a:xfrm>
              <a:off x="8839200" y="6553200"/>
              <a:ext cx="152400" cy="152400"/>
            </a:xfrm>
            <a:prstGeom prst="rect">
              <a:avLst/>
            </a:prstGeom>
            <a:solidFill>
              <a:schemeClr val="bg1">
                <a:alpha val="9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sp>
          <p:nvSpPr>
            <p:cNvPr id="23" name="Rectangle 22"/>
            <p:cNvSpPr/>
            <p:nvPr userDrawn="1"/>
          </p:nvSpPr>
          <p:spPr bwMode="auto">
            <a:xfrm>
              <a:off x="7620000" y="6553200"/>
              <a:ext cx="152400" cy="152400"/>
            </a:xfrm>
            <a:prstGeom prst="rect">
              <a:avLst/>
            </a:prstGeom>
            <a:solidFill>
              <a:schemeClr val="bg1">
                <a:alpha val="60000"/>
              </a:schemeClr>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pitchFamily="-109" charset="0"/>
                <a:cs typeface="+mn-cs"/>
              </a:endParaRPr>
            </a:p>
          </p:txBody>
        </p:sp>
      </p:grpSp>
      <p:pic>
        <p:nvPicPr>
          <p:cNvPr id="49172" name="Picture 24" descr="SOGPPT_Cupploa_nochimney.bmp"/>
          <p:cNvPicPr>
            <a:picLocks noChangeAspect="1"/>
          </p:cNvPicPr>
          <p:nvPr userDrawn="1"/>
        </p:nvPicPr>
        <p:blipFill>
          <a:blip r:embed="rId14" cstate="print"/>
          <a:srcRect/>
          <a:stretch>
            <a:fillRect/>
          </a:stretch>
        </p:blipFill>
        <p:spPr bwMode="auto">
          <a:xfrm>
            <a:off x="0" y="2266950"/>
            <a:ext cx="9144000" cy="4591050"/>
          </a:xfrm>
          <a:prstGeom prst="rect">
            <a:avLst/>
          </a:prstGeom>
          <a:noFill/>
          <a:ln w="9525">
            <a:noFill/>
            <a:miter lim="800000"/>
            <a:headEnd/>
            <a:tailEnd/>
          </a:ln>
        </p:spPr>
      </p:pic>
      <p:sp>
        <p:nvSpPr>
          <p:cNvPr id="49173"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917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eaLnBrk="0" fontAlgn="base" hangingPunct="0">
        <a:spcBef>
          <a:spcPct val="0"/>
        </a:spcBef>
        <a:spcAft>
          <a:spcPct val="0"/>
        </a:spcAft>
        <a:defRPr sz="4400">
          <a:solidFill>
            <a:schemeClr val="tx1"/>
          </a:solidFill>
          <a:latin typeface="Arial" charset="0"/>
        </a:defRPr>
      </a:lvl6pPr>
      <a:lvl7pPr marL="914400" algn="l" rtl="0" eaLnBrk="0" fontAlgn="base" hangingPunct="0">
        <a:spcBef>
          <a:spcPct val="0"/>
        </a:spcBef>
        <a:spcAft>
          <a:spcPct val="0"/>
        </a:spcAft>
        <a:defRPr sz="4400">
          <a:solidFill>
            <a:schemeClr val="tx1"/>
          </a:solidFill>
          <a:latin typeface="Arial" charset="0"/>
        </a:defRPr>
      </a:lvl7pPr>
      <a:lvl8pPr marL="1371600" algn="l" rtl="0" eaLnBrk="0" fontAlgn="base" hangingPunct="0">
        <a:spcBef>
          <a:spcPct val="0"/>
        </a:spcBef>
        <a:spcAft>
          <a:spcPct val="0"/>
        </a:spcAft>
        <a:defRPr sz="4400">
          <a:solidFill>
            <a:schemeClr val="tx1"/>
          </a:solidFill>
          <a:latin typeface="Arial" charset="0"/>
        </a:defRPr>
      </a:lvl8pPr>
      <a:lvl9pPr marL="1828800" algn="l" rtl="0" eaLnBrk="0" fontAlgn="base" hangingPunct="0">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95B3D7"/>
        </a:buClr>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lr>
          <a:srgbClr val="95B3D7"/>
        </a:buClr>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Clr>
          <a:srgbClr val="95B3D7"/>
        </a:buClr>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Clr>
          <a:srgbClr val="95B3D7"/>
        </a:buClr>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Clr>
          <a:srgbClr val="95B3D7"/>
        </a:buClr>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Clr>
          <a:srgbClr val="95B3D7"/>
        </a:buClr>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Clr>
          <a:srgbClr val="95B3D7"/>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mailto:Sally.Herndon@dhhs.nc.gov" TargetMode="External"/><Relationship Id="rId7" Type="http://schemas.openxmlformats.org/officeDocument/2006/relationships/hyperlink" Target="mailto:Chris.Hoke@dhhs.nc.gov"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mailto:Elisabeth.Constandy@dhhs.nc.gov" TargetMode="External"/><Relationship Id="rId5" Type="http://schemas.openxmlformats.org/officeDocument/2006/relationships/hyperlink" Target="mailto:Ann.Staples@dhhs.nc.gov" TargetMode="External"/><Relationship Id="rId4" Type="http://schemas.openxmlformats.org/officeDocument/2006/relationships/hyperlink" Target="mailto:Jim.Martin@dhhs.nc.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Microsoft_Office_Excel_Char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hyperlink" Target="http://www.ncallianceforhealth.org/index.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00"/>
            <a:ext cx="7772400" cy="1470025"/>
          </a:xfrm>
        </p:spPr>
        <p:txBody>
          <a:bodyPr>
            <a:normAutofit/>
          </a:bodyPr>
          <a:lstStyle/>
          <a:p>
            <a:r>
              <a:rPr lang="en-US" sz="4000" smtClean="0">
                <a:solidFill>
                  <a:schemeClr val="hlink"/>
                </a:solidFill>
              </a:rPr>
              <a:t>The Devil is in the Details:</a:t>
            </a:r>
            <a:br>
              <a:rPr lang="en-US" sz="4000" smtClean="0">
                <a:solidFill>
                  <a:schemeClr val="hlink"/>
                </a:solidFill>
              </a:rPr>
            </a:br>
            <a:r>
              <a:rPr lang="en-US" sz="4000" smtClean="0">
                <a:solidFill>
                  <a:schemeClr val="hlink"/>
                </a:solidFill>
              </a:rPr>
              <a:t>Case Study from NC’s Smokefree Restaurant and Bars Law</a:t>
            </a:r>
          </a:p>
        </p:txBody>
      </p:sp>
      <p:sp>
        <p:nvSpPr>
          <p:cNvPr id="5" name="Subtitle 4"/>
          <p:cNvSpPr>
            <a:spLocks noGrp="1"/>
          </p:cNvSpPr>
          <p:nvPr>
            <p:ph type="subTitle" idx="1"/>
          </p:nvPr>
        </p:nvSpPr>
        <p:spPr/>
        <p:txBody>
          <a:bodyPr>
            <a:normAutofit/>
          </a:bodyPr>
          <a:lstStyle/>
          <a:p>
            <a:r>
              <a:rPr lang="en-US" i="1" smtClean="0">
                <a:solidFill>
                  <a:srgbClr val="CC3300"/>
                </a:solidFill>
              </a:rPr>
              <a:t>Prepared for TCN</a:t>
            </a:r>
          </a:p>
          <a:p>
            <a:r>
              <a:rPr lang="en-US" i="1" smtClean="0">
                <a:solidFill>
                  <a:srgbClr val="CC3300"/>
                </a:solidFill>
              </a:rPr>
              <a:t>June 2010</a:t>
            </a:r>
          </a:p>
          <a:p>
            <a:r>
              <a:rPr lang="en-US" i="1" smtClean="0">
                <a:solidFill>
                  <a:srgbClr val="CC3300"/>
                </a:solidFill>
              </a:rPr>
              <a:t>Sally Herndon and Jim Martin</a:t>
            </a:r>
          </a:p>
          <a:p>
            <a:endParaRPr lang="en-US" i="1" smtClean="0">
              <a:solidFill>
                <a:srgbClr val="CC33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Watch out for </a:t>
            </a:r>
            <a:r>
              <a:rPr lang="en-US" smtClean="0">
                <a:solidFill>
                  <a:srgbClr val="CC3300"/>
                </a:solidFill>
              </a:rPr>
              <a:t>EXEMPTIONS!</a:t>
            </a:r>
          </a:p>
        </p:txBody>
      </p:sp>
      <p:sp>
        <p:nvSpPr>
          <p:cNvPr id="10243" name="Content Placeholder 2"/>
          <p:cNvSpPr>
            <a:spLocks noGrp="1"/>
          </p:cNvSpPr>
          <p:nvPr>
            <p:ph sz="half" idx="1"/>
          </p:nvPr>
        </p:nvSpPr>
        <p:spPr/>
        <p:txBody>
          <a:bodyPr/>
          <a:lstStyle/>
          <a:p>
            <a:r>
              <a:rPr lang="en-US" smtClean="0"/>
              <a:t>Avoid granting exemptions for particular places, which are inconsistent with the objectives or purpose of the state law/ordinance.</a:t>
            </a:r>
          </a:p>
          <a:p>
            <a:endParaRPr lang="en-US" smtClean="0"/>
          </a:p>
        </p:txBody>
      </p:sp>
      <p:sp>
        <p:nvSpPr>
          <p:cNvPr id="10244" name="Content Placeholder 3"/>
          <p:cNvSpPr>
            <a:spLocks noGrp="1"/>
          </p:cNvSpPr>
          <p:nvPr>
            <p:ph sz="half" idx="2"/>
          </p:nvPr>
        </p:nvSpPr>
        <p:spPr/>
        <p:txBody>
          <a:bodyPr/>
          <a:lstStyle/>
          <a:p>
            <a:r>
              <a:rPr lang="en-US" smtClean="0"/>
              <a:t>Bars</a:t>
            </a:r>
          </a:p>
          <a:p>
            <a:r>
              <a:rPr lang="en-US" smtClean="0"/>
              <a:t>Adult venues</a:t>
            </a:r>
          </a:p>
          <a:p>
            <a:r>
              <a:rPr lang="en-US" smtClean="0"/>
              <a:t>Private clubs (broadly defined)</a:t>
            </a:r>
          </a:p>
          <a:p>
            <a:r>
              <a:rPr lang="en-US" smtClean="0"/>
              <a:t>Cigar bars (broadly defined)</a:t>
            </a:r>
          </a:p>
          <a:p>
            <a:r>
              <a:rPr lang="en-US" smtClean="0"/>
              <a:t>Hookah bars</a:t>
            </a:r>
          </a:p>
          <a:p>
            <a:endParaRPr lang="en-US"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Educate, Educate, Educate</a:t>
            </a:r>
          </a:p>
        </p:txBody>
      </p:sp>
      <p:sp>
        <p:nvSpPr>
          <p:cNvPr id="11267" name="Content Placeholder 3"/>
          <p:cNvSpPr>
            <a:spLocks noGrp="1"/>
          </p:cNvSpPr>
          <p:nvPr>
            <p:ph sz="half" idx="2"/>
          </p:nvPr>
        </p:nvSpPr>
        <p:spPr>
          <a:xfrm>
            <a:off x="914400" y="1600200"/>
            <a:ext cx="7772400" cy="4525963"/>
          </a:xfrm>
        </p:spPr>
        <p:txBody>
          <a:bodyPr/>
          <a:lstStyle/>
          <a:p>
            <a:pPr>
              <a:buFont typeface="Arial" charset="0"/>
              <a:buNone/>
            </a:pPr>
            <a:r>
              <a:rPr lang="en-US" smtClean="0"/>
              <a:t>Assure that the law or ordinance fosters clear implementation and enforcement.  This includes delineating and empowering the enforcement authority.  In many states, more details can be adopted through administrative rules for state laws.</a:t>
            </a:r>
          </a:p>
          <a:p>
            <a:pPr>
              <a:buFont typeface="Arial" charset="0"/>
              <a:buNone/>
            </a:pPr>
            <a:endParaRPr lang="en-US" smtClean="0"/>
          </a:p>
        </p:txBody>
      </p:sp>
      <p:pic>
        <p:nvPicPr>
          <p:cNvPr id="11268" name="Picture 5"/>
          <p:cNvPicPr>
            <a:picLocks noGrp="1" noChangeAspect="1" noChangeArrowheads="1"/>
          </p:cNvPicPr>
          <p:nvPr>
            <p:ph sz="half" idx="1"/>
          </p:nvPr>
        </p:nvPicPr>
        <p:blipFill>
          <a:blip r:embed="rId3" cstate="print"/>
          <a:srcRect l="4465" t="14278" r="3572" b="45959"/>
          <a:stretch>
            <a:fillRect/>
          </a:stretch>
        </p:blipFill>
        <p:spPr>
          <a:xfrm>
            <a:off x="3352800" y="4002088"/>
            <a:ext cx="5105400" cy="2855912"/>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6"/>
          <p:cNvGrpSpPr>
            <a:grpSpLocks/>
          </p:cNvGrpSpPr>
          <p:nvPr/>
        </p:nvGrpSpPr>
        <p:grpSpPr bwMode="auto">
          <a:xfrm>
            <a:off x="304800" y="76200"/>
            <a:ext cx="8948738" cy="6019800"/>
            <a:chOff x="614296" y="304800"/>
            <a:chExt cx="8487508" cy="5919859"/>
          </a:xfrm>
        </p:grpSpPr>
        <p:sp>
          <p:nvSpPr>
            <p:cNvPr id="12292" name="Text Box 2"/>
            <p:cNvSpPr txBox="1">
              <a:spLocks noChangeArrowheads="1"/>
            </p:cNvSpPr>
            <p:nvPr/>
          </p:nvSpPr>
          <p:spPr bwMode="auto">
            <a:xfrm>
              <a:off x="4537094" y="1588625"/>
              <a:ext cx="4564710" cy="2864831"/>
            </a:xfrm>
            <a:prstGeom prst="rect">
              <a:avLst/>
            </a:prstGeom>
            <a:noFill/>
            <a:ln w="9525">
              <a:noFill/>
              <a:miter lim="800000"/>
              <a:headEnd/>
              <a:tailEnd/>
            </a:ln>
          </p:spPr>
          <p:txBody>
            <a:bodyPr>
              <a:spAutoFit/>
            </a:bodyPr>
            <a:lstStyle/>
            <a:p>
              <a:r>
                <a:rPr lang="en-US" sz="6000" b="1">
                  <a:latin typeface="Calibri" pitchFamily="34" charset="0"/>
                </a:rPr>
                <a:t>NO </a:t>
              </a:r>
            </a:p>
            <a:p>
              <a:pPr>
                <a:lnSpc>
                  <a:spcPct val="80000"/>
                </a:lnSpc>
              </a:pPr>
              <a:r>
                <a:rPr lang="en-US" sz="6000" b="1">
                  <a:latin typeface="Calibri" pitchFamily="34" charset="0"/>
                </a:rPr>
                <a:t>SMOKING</a:t>
              </a:r>
            </a:p>
            <a:p>
              <a:pPr>
                <a:lnSpc>
                  <a:spcPct val="80000"/>
                </a:lnSpc>
              </a:pPr>
              <a:r>
                <a:rPr lang="en-US" sz="4800" b="1">
                  <a:latin typeface="Calibri" pitchFamily="34" charset="0"/>
                </a:rPr>
                <a:t>	-</a:t>
              </a:r>
              <a:r>
                <a:rPr lang="en-US" sz="4800" b="1" i="1">
                  <a:latin typeface="Calibri" pitchFamily="34" charset="0"/>
                </a:rPr>
                <a:t>Indoors-</a:t>
              </a:r>
            </a:p>
            <a:p>
              <a:pPr>
                <a:lnSpc>
                  <a:spcPct val="60000"/>
                </a:lnSpc>
                <a:spcBef>
                  <a:spcPct val="50000"/>
                </a:spcBef>
              </a:pPr>
              <a:r>
                <a:rPr lang="en-US" sz="4400" b="1">
                  <a:latin typeface="Calibri" pitchFamily="34" charset="0"/>
                </a:rPr>
                <a:t>	</a:t>
              </a:r>
              <a:r>
                <a:rPr lang="en-US" sz="3600">
                  <a:latin typeface="Calibri" pitchFamily="34" charset="0"/>
                </a:rPr>
                <a:t>G.S. 130A-497</a:t>
              </a:r>
            </a:p>
          </p:txBody>
        </p:sp>
        <p:pic>
          <p:nvPicPr>
            <p:cNvPr id="12293" name="Picture 3"/>
            <p:cNvPicPr>
              <a:picLocks noChangeAspect="1" noChangeArrowheads="1"/>
            </p:cNvPicPr>
            <p:nvPr/>
          </p:nvPicPr>
          <p:blipFill>
            <a:blip r:embed="rId3" cstate="print"/>
            <a:srcRect/>
            <a:stretch>
              <a:fillRect/>
            </a:stretch>
          </p:blipFill>
          <p:spPr bwMode="auto">
            <a:xfrm>
              <a:off x="756943" y="875389"/>
              <a:ext cx="3566180" cy="3533490"/>
            </a:xfrm>
            <a:prstGeom prst="rect">
              <a:avLst/>
            </a:prstGeom>
            <a:noFill/>
            <a:ln w="9525">
              <a:noFill/>
              <a:miter lim="800000"/>
              <a:headEnd/>
              <a:tailEnd/>
            </a:ln>
          </p:spPr>
        </p:pic>
        <p:sp>
          <p:nvSpPr>
            <p:cNvPr id="19460" name="Text Box 4"/>
            <p:cNvSpPr txBox="1">
              <a:spLocks noChangeArrowheads="1"/>
            </p:cNvSpPr>
            <p:nvPr/>
          </p:nvSpPr>
          <p:spPr bwMode="auto">
            <a:xfrm>
              <a:off x="614296" y="5369152"/>
              <a:ext cx="8058389" cy="599479"/>
            </a:xfrm>
            <a:prstGeom prst="rect">
              <a:avLst/>
            </a:prstGeom>
            <a:solidFill>
              <a:schemeClr val="accent1">
                <a:lumMod val="75000"/>
              </a:schemeClr>
            </a:solidFill>
            <a:ln w="9525">
              <a:noFill/>
              <a:miter lim="800000"/>
              <a:headEnd/>
              <a:tailEnd/>
            </a:ln>
          </p:spPr>
          <p:txBody>
            <a:bodyPr>
              <a:spAutoFit/>
            </a:bodyPr>
            <a:lstStyle/>
            <a:p>
              <a:pPr algn="ctr" fontAlgn="auto">
                <a:spcBef>
                  <a:spcPts val="0"/>
                </a:spcBef>
                <a:spcAft>
                  <a:spcPts val="0"/>
                </a:spcAft>
                <a:defRPr/>
              </a:pPr>
              <a:r>
                <a:rPr lang="en-US" sz="3400" dirty="0">
                  <a:solidFill>
                    <a:schemeClr val="bg1"/>
                  </a:solidFill>
                  <a:latin typeface="Arial" pitchFamily="34" charset="0"/>
                  <a:cs typeface="+mn-cs"/>
                </a:rPr>
                <a:t>1-800-662-7030  www.smokefree.nc.gov</a:t>
              </a:r>
            </a:p>
          </p:txBody>
        </p:sp>
        <p:sp>
          <p:nvSpPr>
            <p:cNvPr id="12295" name="Rectangle 5"/>
            <p:cNvSpPr>
              <a:spLocks noChangeArrowheads="1"/>
            </p:cNvSpPr>
            <p:nvPr/>
          </p:nvSpPr>
          <p:spPr bwMode="auto">
            <a:xfrm>
              <a:off x="614296" y="304800"/>
              <a:ext cx="8059566" cy="5919859"/>
            </a:xfrm>
            <a:prstGeom prst="rect">
              <a:avLst/>
            </a:prstGeom>
            <a:noFill/>
            <a:ln w="57150">
              <a:solidFill>
                <a:schemeClr val="tx1"/>
              </a:solidFill>
              <a:miter lim="800000"/>
              <a:headEnd/>
              <a:tailEnd/>
            </a:ln>
          </p:spPr>
          <p:txBody>
            <a:bodyPr wrap="none" anchor="ctr"/>
            <a:lstStyle/>
            <a:p>
              <a:endParaRPr lang="en-US">
                <a:latin typeface="Calibri" pitchFamily="34" charset="0"/>
              </a:endParaRPr>
            </a:p>
          </p:txBody>
        </p:sp>
      </p:grpSp>
      <p:sp>
        <p:nvSpPr>
          <p:cNvPr id="12291" name="TextBox 9"/>
          <p:cNvSpPr txBox="1">
            <a:spLocks noChangeArrowheads="1"/>
          </p:cNvSpPr>
          <p:nvPr/>
        </p:nvSpPr>
        <p:spPr bwMode="auto">
          <a:xfrm>
            <a:off x="228600" y="6096000"/>
            <a:ext cx="8763000" cy="584200"/>
          </a:xfrm>
          <a:prstGeom prst="rect">
            <a:avLst/>
          </a:prstGeom>
          <a:noFill/>
          <a:ln w="9525">
            <a:noFill/>
            <a:miter lim="800000"/>
            <a:headEnd/>
            <a:tailEnd/>
          </a:ln>
        </p:spPr>
        <p:txBody>
          <a:bodyPr>
            <a:spAutoFit/>
          </a:bodyPr>
          <a:lstStyle/>
          <a:p>
            <a:pPr algn="ctr"/>
            <a:r>
              <a:rPr lang="en-US" sz="1600" b="1">
                <a:solidFill>
                  <a:srgbClr val="FF0000"/>
                </a:solidFill>
                <a:latin typeface="Calibri" pitchFamily="34" charset="0"/>
              </a:rPr>
              <a:t>Require that the website address and/or toll free number for registering complaints are prominently listed on the no smoking signage. (Thank you, Ursula Bauer!)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09600"/>
            <a:ext cx="8229600" cy="1143000"/>
          </a:xfrm>
        </p:spPr>
        <p:txBody>
          <a:bodyPr rtlCol="0">
            <a:normAutofit fontScale="90000"/>
          </a:bodyPr>
          <a:lstStyle/>
          <a:p>
            <a:pPr fontAlgn="auto">
              <a:spcAft>
                <a:spcPts val="0"/>
              </a:spcAft>
              <a:defRPr/>
            </a:pPr>
            <a:r>
              <a:rPr lang="en-US" sz="3600" b="1" dirty="0" smtClean="0"/>
              <a:t>Assure that the effective date of the law allows enough time for educational efforts, administrative rules process.</a:t>
            </a:r>
            <a:r>
              <a:rPr lang="en-US" dirty="0" smtClean="0"/>
              <a:t/>
            </a:r>
            <a:br>
              <a:rPr lang="en-US" dirty="0" smtClean="0"/>
            </a:br>
            <a:endParaRPr lang="en-US" dirty="0" smtClean="0"/>
          </a:p>
        </p:txBody>
      </p:sp>
      <p:pic>
        <p:nvPicPr>
          <p:cNvPr id="13315" name="Picture 2" descr="testScreenshot"/>
          <p:cNvPicPr>
            <a:picLocks noGrp="1" noChangeAspect="1" noChangeArrowheads="1"/>
          </p:cNvPicPr>
          <p:nvPr>
            <p:ph idx="1"/>
          </p:nvPr>
        </p:nvPicPr>
        <p:blipFill>
          <a:blip r:embed="rId3" cstate="print"/>
          <a:srcRect/>
          <a:stretch>
            <a:fillRect/>
          </a:stretch>
        </p:blipFill>
        <p:spPr>
          <a:xfrm>
            <a:off x="152400" y="1752600"/>
            <a:ext cx="6534150" cy="5105400"/>
          </a:xfrm>
          <a:noFill/>
        </p:spPr>
      </p:pic>
      <p:sp>
        <p:nvSpPr>
          <p:cNvPr id="13317" name="Text Box 5"/>
          <p:cNvSpPr txBox="1">
            <a:spLocks noChangeArrowheads="1"/>
          </p:cNvSpPr>
          <p:nvPr/>
        </p:nvSpPr>
        <p:spPr bwMode="auto">
          <a:xfrm>
            <a:off x="4038600" y="6096000"/>
            <a:ext cx="4708525" cy="579438"/>
          </a:xfrm>
          <a:prstGeom prst="rect">
            <a:avLst/>
          </a:prstGeom>
          <a:noFill/>
          <a:ln w="9525">
            <a:noFill/>
            <a:miter lim="800000"/>
            <a:headEnd/>
            <a:tailEnd/>
          </a:ln>
          <a:effectLst/>
        </p:spPr>
        <p:txBody>
          <a:bodyPr>
            <a:spAutoFit/>
          </a:bodyPr>
          <a:lstStyle/>
          <a:p>
            <a:r>
              <a:rPr lang="en-US" sz="3200">
                <a:solidFill>
                  <a:schemeClr val="hlink"/>
                </a:solidFill>
              </a:rPr>
              <a:t>www.smokefree.nc.gov</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ctrTitle" idx="4294967295"/>
          </p:nvPr>
        </p:nvSpPr>
        <p:spPr>
          <a:xfrm>
            <a:off x="228600" y="304800"/>
            <a:ext cx="8262938" cy="1828800"/>
          </a:xfrm>
        </p:spPr>
        <p:txBody>
          <a:bodyPr/>
          <a:lstStyle/>
          <a:p>
            <a:pPr eaLnBrk="1" hangingPunct="1"/>
            <a:r>
              <a:rPr lang="en-US" sz="2400" b="1">
                <a:solidFill>
                  <a:srgbClr val="7F7F7F"/>
                </a:solidFill>
              </a:rPr>
              <a:t>Webinar Series:</a:t>
            </a:r>
            <a:br>
              <a:rPr lang="en-US" sz="2400" b="1">
                <a:solidFill>
                  <a:srgbClr val="7F7F7F"/>
                </a:solidFill>
              </a:rPr>
            </a:br>
            <a:r>
              <a:rPr lang="en-US" sz="2000" b="1"/>
              <a:t>Implementing NC’s Smokefree Restaurant and Bars Law: </a:t>
            </a:r>
            <a:br>
              <a:rPr lang="en-US" sz="2000" b="1"/>
            </a:br>
            <a:r>
              <a:rPr lang="en-US" sz="2400">
                <a:solidFill>
                  <a:srgbClr val="7F7F7F"/>
                </a:solidFill>
              </a:rPr>
              <a:t>What </a:t>
            </a:r>
            <a:r>
              <a:rPr lang="en-US" sz="2400">
                <a:solidFill>
                  <a:srgbClr val="CC3300"/>
                </a:solidFill>
              </a:rPr>
              <a:t>Local Health Directors</a:t>
            </a:r>
            <a:r>
              <a:rPr lang="en-US" sz="2400">
                <a:solidFill>
                  <a:srgbClr val="7F7F7F"/>
                </a:solidFill>
              </a:rPr>
              <a:t> Need to Know</a:t>
            </a:r>
            <a:br>
              <a:rPr lang="en-US" sz="2400">
                <a:solidFill>
                  <a:srgbClr val="7F7F7F"/>
                </a:solidFill>
              </a:rPr>
            </a:br>
            <a:r>
              <a:rPr lang="en-US" sz="2400">
                <a:solidFill>
                  <a:srgbClr val="7F7F7F"/>
                </a:solidFill>
              </a:rPr>
              <a:t>What </a:t>
            </a:r>
            <a:r>
              <a:rPr lang="en-US" sz="2400">
                <a:solidFill>
                  <a:srgbClr val="CC3300"/>
                </a:solidFill>
              </a:rPr>
              <a:t>Local Health Department Staff</a:t>
            </a:r>
            <a:r>
              <a:rPr lang="en-US" sz="2400">
                <a:solidFill>
                  <a:srgbClr val="7F7F7F"/>
                </a:solidFill>
              </a:rPr>
              <a:t> Need to Know </a:t>
            </a:r>
            <a:br>
              <a:rPr lang="en-US" sz="2400">
                <a:solidFill>
                  <a:srgbClr val="7F7F7F"/>
                </a:solidFill>
              </a:rPr>
            </a:br>
            <a:r>
              <a:rPr lang="en-US" sz="2400">
                <a:solidFill>
                  <a:srgbClr val="7F7F7F"/>
                </a:solidFill>
              </a:rPr>
              <a:t>What </a:t>
            </a:r>
            <a:r>
              <a:rPr lang="en-US" sz="2400">
                <a:solidFill>
                  <a:srgbClr val="CC3300"/>
                </a:solidFill>
              </a:rPr>
              <a:t>County and City Attorneys</a:t>
            </a:r>
            <a:r>
              <a:rPr lang="en-US" sz="2400">
                <a:solidFill>
                  <a:srgbClr val="7F7F7F"/>
                </a:solidFill>
              </a:rPr>
              <a:t> Need to Know</a:t>
            </a:r>
          </a:p>
        </p:txBody>
      </p:sp>
      <p:sp>
        <p:nvSpPr>
          <p:cNvPr id="3075" name="Subtitle 2"/>
          <p:cNvSpPr>
            <a:spLocks noGrp="1"/>
          </p:cNvSpPr>
          <p:nvPr>
            <p:ph type="subTitle" idx="4294967295"/>
          </p:nvPr>
        </p:nvSpPr>
        <p:spPr>
          <a:xfrm>
            <a:off x="228600" y="2362200"/>
            <a:ext cx="6400800" cy="1752600"/>
          </a:xfrm>
        </p:spPr>
        <p:txBody>
          <a:bodyPr>
            <a:normAutofit fontScale="92500" lnSpcReduction="20000"/>
          </a:bodyPr>
          <a:lstStyle/>
          <a:p>
            <a:pPr marL="0" indent="0" eaLnBrk="1" hangingPunct="1">
              <a:lnSpc>
                <a:spcPct val="80000"/>
              </a:lnSpc>
              <a:buFont typeface="Arial" pitchFamily="34" charset="0"/>
              <a:buNone/>
              <a:defRPr/>
            </a:pPr>
            <a:r>
              <a:rPr lang="en-US" sz="2400" b="1">
                <a:solidFill>
                  <a:schemeClr val="bg1"/>
                </a:solidFill>
                <a:latin typeface="+mn-lt"/>
                <a:ea typeface="+mn-ea"/>
                <a:cs typeface="+mn-cs"/>
              </a:rPr>
              <a:t>UNC School of Government</a:t>
            </a:r>
          </a:p>
          <a:p>
            <a:pPr marL="0" indent="0" eaLnBrk="1" hangingPunct="1">
              <a:lnSpc>
                <a:spcPct val="80000"/>
              </a:lnSpc>
              <a:buFont typeface="Arial" pitchFamily="34" charset="0"/>
              <a:buNone/>
              <a:defRPr/>
            </a:pPr>
            <a:r>
              <a:rPr lang="en-US" sz="2400" b="1">
                <a:solidFill>
                  <a:schemeClr val="bg1"/>
                </a:solidFill>
                <a:latin typeface="+mn-lt"/>
                <a:ea typeface="+mn-ea"/>
                <a:cs typeface="+mn-cs"/>
              </a:rPr>
              <a:t>NC DHHS, Division of Public Health</a:t>
            </a:r>
          </a:p>
          <a:p>
            <a:pPr marL="0" indent="0" eaLnBrk="1" hangingPunct="1">
              <a:lnSpc>
                <a:spcPct val="80000"/>
              </a:lnSpc>
              <a:buFont typeface="Arial" pitchFamily="34" charset="0"/>
              <a:buNone/>
              <a:defRPr/>
            </a:pPr>
            <a:endParaRPr lang="en-US" sz="2400" b="1">
              <a:solidFill>
                <a:schemeClr val="bg1"/>
              </a:solidFill>
              <a:latin typeface="+mn-lt"/>
              <a:ea typeface="+mn-ea"/>
              <a:cs typeface="+mn-cs"/>
            </a:endParaRPr>
          </a:p>
          <a:p>
            <a:pPr marL="0" indent="0" eaLnBrk="1" hangingPunct="1">
              <a:lnSpc>
                <a:spcPct val="80000"/>
              </a:lnSpc>
              <a:buFont typeface="Arial" pitchFamily="34" charset="0"/>
              <a:buNone/>
              <a:defRPr/>
            </a:pPr>
            <a:r>
              <a:rPr lang="en-US" sz="2400" b="1">
                <a:solidFill>
                  <a:schemeClr val="bg1"/>
                </a:solidFill>
                <a:latin typeface="+mn-lt"/>
                <a:ea typeface="+mn-ea"/>
                <a:cs typeface="+mn-cs"/>
              </a:rPr>
              <a:t>September 18, 2009</a:t>
            </a:r>
          </a:p>
          <a:p>
            <a:pPr marL="0" indent="0" eaLnBrk="1" hangingPunct="1">
              <a:lnSpc>
                <a:spcPct val="80000"/>
              </a:lnSpc>
              <a:buFont typeface="Arial" pitchFamily="34" charset="0"/>
              <a:buNone/>
              <a:defRPr/>
            </a:pPr>
            <a:r>
              <a:rPr lang="en-US" sz="2400" b="1">
                <a:solidFill>
                  <a:schemeClr val="bg1"/>
                </a:solidFill>
                <a:latin typeface="+mn-lt"/>
                <a:ea typeface="+mn-ea"/>
                <a:cs typeface="+mn-cs"/>
              </a:rPr>
              <a:t>September 29, 2009</a:t>
            </a:r>
          </a:p>
          <a:p>
            <a:pPr marL="0" indent="0" eaLnBrk="1" hangingPunct="1">
              <a:lnSpc>
                <a:spcPct val="80000"/>
              </a:lnSpc>
              <a:buFont typeface="Arial" pitchFamily="34" charset="0"/>
              <a:buNone/>
              <a:defRPr/>
            </a:pPr>
            <a:r>
              <a:rPr lang="en-US" sz="2400" b="1">
                <a:solidFill>
                  <a:schemeClr val="bg1"/>
                </a:solidFill>
                <a:latin typeface="+mn-lt"/>
                <a:ea typeface="+mn-ea"/>
                <a:cs typeface="+mn-cs"/>
              </a:rPr>
              <a:t>November 18, 2009</a:t>
            </a:r>
          </a:p>
          <a:p>
            <a:pPr marL="0" indent="0" eaLnBrk="1" hangingPunct="1">
              <a:lnSpc>
                <a:spcPct val="80000"/>
              </a:lnSpc>
              <a:buFont typeface="Arial" pitchFamily="34" charset="0"/>
              <a:buNone/>
              <a:defRPr/>
            </a:pPr>
            <a:endParaRPr lang="en-US" sz="2400">
              <a:solidFill>
                <a:schemeClr val="bg1"/>
              </a:solidFill>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89% Improvement in air quality in NC bars and restaurants</a:t>
            </a:r>
          </a:p>
        </p:txBody>
      </p:sp>
      <p:pic>
        <p:nvPicPr>
          <p:cNvPr id="15363" name="Content Placeholder 2"/>
          <p:cNvPicPr>
            <a:picLocks noGrp="1"/>
          </p:cNvPicPr>
          <p:nvPr>
            <p:ph idx="1"/>
          </p:nvPr>
        </p:nvPicPr>
        <p:blipFill>
          <a:blip r:embed="rId3" cstate="print"/>
          <a:srcRect/>
          <a:stretch>
            <a:fillRect/>
          </a:stretch>
        </p:blipFill>
        <p:spPr>
          <a:xfrm>
            <a:off x="1143000" y="1600200"/>
            <a:ext cx="7543800" cy="42672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9" name="Rectangle 9"/>
          <p:cNvSpPr>
            <a:spLocks noGrp="1"/>
          </p:cNvSpPr>
          <p:nvPr>
            <p:ph type="title"/>
          </p:nvPr>
        </p:nvSpPr>
        <p:spPr/>
        <p:txBody>
          <a:bodyPr/>
          <a:lstStyle/>
          <a:p>
            <a:r>
              <a:rPr lang="en-US" smtClean="0"/>
              <a:t>10 Take Home Lessons</a:t>
            </a:r>
          </a:p>
        </p:txBody>
      </p:sp>
      <p:sp>
        <p:nvSpPr>
          <p:cNvPr id="56330" name="Rectangle 10"/>
          <p:cNvSpPr>
            <a:spLocks noGrp="1"/>
          </p:cNvSpPr>
          <p:nvPr>
            <p:ph type="body" sz="half" idx="1"/>
          </p:nvPr>
        </p:nvSpPr>
        <p:spPr>
          <a:xfrm>
            <a:off x="457200" y="1371600"/>
            <a:ext cx="4038600" cy="4525963"/>
          </a:xfrm>
        </p:spPr>
        <p:txBody>
          <a:bodyPr/>
          <a:lstStyle/>
          <a:p>
            <a:pPr marL="381000" indent="-381000">
              <a:lnSpc>
                <a:spcPct val="80000"/>
              </a:lnSpc>
              <a:buFont typeface="Arial" charset="0"/>
              <a:buAutoNum type="arabicPeriod"/>
            </a:pPr>
            <a:r>
              <a:rPr lang="en-US" sz="1800" b="1" smtClean="0">
                <a:solidFill>
                  <a:srgbClr val="008000"/>
                </a:solidFill>
              </a:rPr>
              <a:t>Learn from the national partners and those states that have gone before. (Call on us!) </a:t>
            </a:r>
          </a:p>
          <a:p>
            <a:pPr marL="381000" indent="-381000">
              <a:lnSpc>
                <a:spcPct val="80000"/>
              </a:lnSpc>
              <a:buFont typeface="Arial" charset="0"/>
              <a:buAutoNum type="arabicPeriod"/>
            </a:pPr>
            <a:r>
              <a:rPr lang="en-US" sz="1800" b="1" smtClean="0">
                <a:solidFill>
                  <a:schemeClr val="hlink"/>
                </a:solidFill>
              </a:rPr>
              <a:t>Build a coalition built on trust and strategic communication.</a:t>
            </a:r>
          </a:p>
          <a:p>
            <a:pPr marL="381000" indent="-381000">
              <a:lnSpc>
                <a:spcPct val="80000"/>
              </a:lnSpc>
              <a:buFont typeface="Arial" charset="0"/>
              <a:buAutoNum type="arabicPeriod"/>
            </a:pPr>
            <a:r>
              <a:rPr lang="en-US" sz="1800" b="1" smtClean="0">
                <a:solidFill>
                  <a:srgbClr val="008000"/>
                </a:solidFill>
              </a:rPr>
              <a:t>Assure that your coalition agrees upfront on provisions that are NOT acceptable and should not be included in your regulations (e.g., ventilation, hours or minors provisions).  Have a crisis communications plan in place in the event of a threat or opportunity.  </a:t>
            </a:r>
          </a:p>
          <a:p>
            <a:pPr marL="381000" indent="-381000">
              <a:lnSpc>
                <a:spcPct val="80000"/>
              </a:lnSpc>
              <a:buFont typeface="Arial" charset="0"/>
              <a:buAutoNum type="arabicPeriod"/>
            </a:pPr>
            <a:r>
              <a:rPr lang="en-US" sz="1800" b="1" smtClean="0">
                <a:solidFill>
                  <a:schemeClr val="hlink"/>
                </a:solidFill>
              </a:rPr>
              <a:t>Assure that the intent or purpose of the law/ordinance is strong and clear.</a:t>
            </a:r>
          </a:p>
          <a:p>
            <a:pPr marL="381000" indent="-381000">
              <a:lnSpc>
                <a:spcPct val="80000"/>
              </a:lnSpc>
              <a:buFont typeface="Arial" charset="0"/>
              <a:buAutoNum type="arabicPeriod"/>
            </a:pPr>
            <a:r>
              <a:rPr lang="en-US" sz="1800" b="1" smtClean="0">
                <a:solidFill>
                  <a:srgbClr val="008000"/>
                </a:solidFill>
              </a:rPr>
              <a:t>Amend the model language to reflect the correct terms and definitions that are applicable in your city or state.</a:t>
            </a:r>
          </a:p>
          <a:p>
            <a:pPr marL="381000" indent="-381000">
              <a:lnSpc>
                <a:spcPct val="80000"/>
              </a:lnSpc>
              <a:buFont typeface="Arial" charset="0"/>
              <a:buAutoNum type="arabicPeriod"/>
            </a:pPr>
            <a:r>
              <a:rPr lang="en-US" sz="1800" b="1" smtClean="0">
                <a:solidFill>
                  <a:schemeClr val="hlink"/>
                </a:solidFill>
              </a:rPr>
              <a:t>Avoid using ambiguous or contradictory language.</a:t>
            </a:r>
            <a:r>
              <a:rPr lang="en-US" sz="1800" b="1" smtClean="0"/>
              <a:t> </a:t>
            </a:r>
          </a:p>
        </p:txBody>
      </p:sp>
      <p:sp>
        <p:nvSpPr>
          <p:cNvPr id="56331" name="Rectangle 11"/>
          <p:cNvSpPr>
            <a:spLocks noGrp="1"/>
          </p:cNvSpPr>
          <p:nvPr>
            <p:ph type="body" sz="half" idx="2"/>
          </p:nvPr>
        </p:nvSpPr>
        <p:spPr>
          <a:xfrm>
            <a:off x="4648200" y="1371600"/>
            <a:ext cx="4038600" cy="4525963"/>
          </a:xfrm>
        </p:spPr>
        <p:txBody>
          <a:bodyPr/>
          <a:lstStyle/>
          <a:p>
            <a:pPr marL="381000" indent="-381000">
              <a:lnSpc>
                <a:spcPct val="80000"/>
              </a:lnSpc>
              <a:buFont typeface="Arial" charset="0"/>
              <a:buNone/>
            </a:pPr>
            <a:r>
              <a:rPr lang="en-US" sz="1800" b="1" smtClean="0">
                <a:solidFill>
                  <a:srgbClr val="008000"/>
                </a:solidFill>
              </a:rPr>
              <a:t>7.    Avoid granting exemptions for particular places, which are inconsistent with the objectives or purpose of the state law/ordinance.</a:t>
            </a:r>
          </a:p>
          <a:p>
            <a:pPr marL="381000" indent="-381000">
              <a:lnSpc>
                <a:spcPct val="80000"/>
              </a:lnSpc>
              <a:buFont typeface="Arial" charset="0"/>
              <a:buNone/>
            </a:pPr>
            <a:r>
              <a:rPr lang="en-US" sz="1800" b="1" smtClean="0">
                <a:solidFill>
                  <a:schemeClr val="hlink"/>
                </a:solidFill>
              </a:rPr>
              <a:t>8.    Assure that the law or ordinance fosters clear implementation and enforcement. This includes delineating and empowering the enforcement authority.  In many states, more details can be adopted through administrative rules for state laws. Educate, educate, educate. </a:t>
            </a:r>
          </a:p>
          <a:p>
            <a:pPr marL="381000" indent="-381000">
              <a:lnSpc>
                <a:spcPct val="80000"/>
              </a:lnSpc>
              <a:buFont typeface="Arial" charset="0"/>
              <a:buNone/>
            </a:pPr>
            <a:r>
              <a:rPr lang="en-US" sz="1800" b="1" smtClean="0">
                <a:solidFill>
                  <a:srgbClr val="008000"/>
                </a:solidFill>
              </a:rPr>
              <a:t>9.   In a complaint driven system, require that the website address and/or toll free number for registering complaints are prominently listed on the no smoking signage.</a:t>
            </a:r>
          </a:p>
          <a:p>
            <a:pPr marL="381000" indent="-381000">
              <a:lnSpc>
                <a:spcPct val="80000"/>
              </a:lnSpc>
              <a:buFont typeface="Arial" charset="0"/>
              <a:buNone/>
            </a:pPr>
            <a:r>
              <a:rPr lang="en-US" sz="1800" b="1" smtClean="0">
                <a:solidFill>
                  <a:schemeClr val="hlink"/>
                </a:solidFill>
              </a:rPr>
              <a:t>10.  Assure that the effective date of the law allows enough time for educational efforts, administrative rules process.</a:t>
            </a:r>
          </a:p>
          <a:p>
            <a:pPr marL="381000" indent="-381000">
              <a:lnSpc>
                <a:spcPct val="80000"/>
              </a:lnSpc>
              <a:buFont typeface="Arial" charset="0"/>
              <a:buNone/>
            </a:pPr>
            <a:endParaRPr lang="en-US" sz="1800" b="1" smtClean="0">
              <a:solidFill>
                <a:schemeClr val="hlink"/>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ctrTitle" idx="4294967295"/>
          </p:nvPr>
        </p:nvSpPr>
        <p:spPr>
          <a:xfrm>
            <a:off x="0" y="0"/>
            <a:ext cx="6997700" cy="955675"/>
          </a:xfrm>
        </p:spPr>
        <p:txBody>
          <a:bodyPr anchor="t"/>
          <a:lstStyle/>
          <a:p>
            <a:r>
              <a:rPr lang="en-US" sz="4000" b="1" smtClean="0">
                <a:solidFill>
                  <a:srgbClr val="0000CC"/>
                </a:solidFill>
              </a:rPr>
              <a:t>QUESTIONS?</a:t>
            </a:r>
            <a:r>
              <a:rPr lang="en-US" sz="2000" b="1" smtClean="0"/>
              <a:t/>
            </a:r>
            <a:br>
              <a:rPr lang="en-US" sz="2000" b="1" smtClean="0"/>
            </a:br>
            <a:r>
              <a:rPr lang="en-US" sz="4000" b="1" smtClean="0"/>
              <a:t/>
            </a:r>
            <a:br>
              <a:rPr lang="en-US" sz="4000" b="1" smtClean="0"/>
            </a:br>
            <a:r>
              <a:rPr lang="en-US" sz="1400" b="1" smtClean="0">
                <a:solidFill>
                  <a:srgbClr val="0000CC"/>
                </a:solidFill>
              </a:rPr>
              <a:t>Need assistance?  We are at your service!</a:t>
            </a:r>
            <a:br>
              <a:rPr lang="en-US" sz="1400" b="1" smtClean="0">
                <a:solidFill>
                  <a:srgbClr val="0000CC"/>
                </a:solidFill>
              </a:rPr>
            </a:br>
            <a:r>
              <a:rPr lang="en-US" sz="1400" smtClean="0"/>
              <a:t>Sally Herndon  MPH </a:t>
            </a:r>
            <a:br>
              <a:rPr lang="en-US" sz="1400" smtClean="0"/>
            </a:br>
            <a:r>
              <a:rPr lang="en-US" sz="1400" smtClean="0">
                <a:hlinkClick r:id="rId3"/>
              </a:rPr>
              <a:t>Sally.Herndon@dhhs.nc.gov</a:t>
            </a:r>
            <a:r>
              <a:rPr lang="en-US" sz="1400" smtClean="0"/>
              <a:t/>
            </a:r>
            <a:br>
              <a:rPr lang="en-US" sz="1400" smtClean="0"/>
            </a:br>
            <a:r>
              <a:rPr lang="en-US" sz="1400" smtClean="0"/>
              <a:t>919-707-5401</a:t>
            </a:r>
            <a:br>
              <a:rPr lang="en-US" sz="1400" smtClean="0"/>
            </a:br>
            <a:r>
              <a:rPr lang="en-US" sz="1400" smtClean="0"/>
              <a:t/>
            </a:r>
            <a:br>
              <a:rPr lang="en-US" sz="1400" smtClean="0"/>
            </a:br>
            <a:r>
              <a:rPr lang="en-US" sz="1400" smtClean="0"/>
              <a:t>Clarify law or data requirements?  </a:t>
            </a:r>
            <a:br>
              <a:rPr lang="en-US" sz="1400" smtClean="0"/>
            </a:br>
            <a:r>
              <a:rPr lang="en-US" sz="1400" smtClean="0"/>
              <a:t>Jim D. Martin, MS</a:t>
            </a:r>
            <a:br>
              <a:rPr lang="en-US" sz="1400" smtClean="0"/>
            </a:br>
            <a:r>
              <a:rPr lang="en-US" sz="1400" smtClean="0">
                <a:hlinkClick r:id="rId4"/>
              </a:rPr>
              <a:t>Jim.Martin@dhhs.nc.gov</a:t>
            </a:r>
            <a:r>
              <a:rPr lang="en-US" sz="1400" smtClean="0"/>
              <a:t/>
            </a:r>
            <a:br>
              <a:rPr lang="en-US" sz="1400" smtClean="0"/>
            </a:br>
            <a:r>
              <a:rPr lang="en-US" sz="1400" smtClean="0"/>
              <a:t>919-707-5404</a:t>
            </a:r>
            <a:br>
              <a:rPr lang="en-US" sz="1400" smtClean="0"/>
            </a:br>
            <a:r>
              <a:rPr lang="en-US" sz="1400" smtClean="0"/>
              <a:t/>
            </a:r>
            <a:br>
              <a:rPr lang="en-US" sz="1400" smtClean="0"/>
            </a:br>
            <a:r>
              <a:rPr lang="en-US" sz="1400" smtClean="0"/>
              <a:t>Help with media or messaging?</a:t>
            </a:r>
            <a:br>
              <a:rPr lang="en-US" sz="1400" smtClean="0"/>
            </a:br>
            <a:r>
              <a:rPr lang="en-US" sz="1400" smtClean="0"/>
              <a:t>Ann Staples</a:t>
            </a:r>
            <a:br>
              <a:rPr lang="en-US" sz="1400" smtClean="0"/>
            </a:br>
            <a:r>
              <a:rPr lang="en-US" sz="1400" smtClean="0">
                <a:hlinkClick r:id="rId5"/>
              </a:rPr>
              <a:t>Ann.Staples@dhhs.nc.gov</a:t>
            </a:r>
            <a:r>
              <a:rPr lang="en-US" sz="1400" smtClean="0"/>
              <a:t/>
            </a:r>
            <a:br>
              <a:rPr lang="en-US" sz="1400" smtClean="0"/>
            </a:br>
            <a:r>
              <a:rPr lang="en-US" sz="1400" smtClean="0"/>
              <a:t>704-543-2347</a:t>
            </a:r>
            <a:br>
              <a:rPr lang="en-US" sz="1400" smtClean="0"/>
            </a:br>
            <a:r>
              <a:rPr lang="en-US" sz="1400" smtClean="0"/>
              <a:t/>
            </a:r>
            <a:br>
              <a:rPr lang="en-US" sz="1400" smtClean="0"/>
            </a:br>
            <a:r>
              <a:rPr lang="en-US" sz="1400" smtClean="0"/>
              <a:t>Help with local implementation or local ordinances?</a:t>
            </a:r>
            <a:br>
              <a:rPr lang="en-US" sz="1400" smtClean="0"/>
            </a:br>
            <a:r>
              <a:rPr lang="en-US" sz="1400" smtClean="0"/>
              <a:t>Elisabeth Constandy, MA</a:t>
            </a:r>
            <a:br>
              <a:rPr lang="en-US" sz="1400" smtClean="0"/>
            </a:br>
            <a:r>
              <a:rPr lang="en-US" sz="1400" smtClean="0">
                <a:hlinkClick r:id="rId6"/>
              </a:rPr>
              <a:t>Elisabeth.Constandy@dhhs.nc.gov</a:t>
            </a:r>
            <a:r>
              <a:rPr lang="en-US" sz="1400" smtClean="0"/>
              <a:t/>
            </a:r>
            <a:br>
              <a:rPr lang="en-US" sz="1400" smtClean="0"/>
            </a:br>
            <a:r>
              <a:rPr lang="en-US" sz="1400" smtClean="0"/>
              <a:t>910-790-6007</a:t>
            </a:r>
            <a:br>
              <a:rPr lang="en-US" sz="1400" smtClean="0"/>
            </a:br>
            <a:r>
              <a:rPr lang="en-US" sz="1400" smtClean="0"/>
              <a:t/>
            </a:r>
            <a:br>
              <a:rPr lang="en-US" sz="1400" smtClean="0"/>
            </a:br>
            <a:r>
              <a:rPr lang="en-US" sz="1400" smtClean="0"/>
              <a:t> Legal questions:  Start with staff above who have access to </a:t>
            </a:r>
            <a:br>
              <a:rPr lang="en-US" sz="1400" smtClean="0"/>
            </a:br>
            <a:r>
              <a:rPr lang="en-US" sz="1400" smtClean="0"/>
              <a:t>Chris Hoke, JD</a:t>
            </a:r>
            <a:br>
              <a:rPr lang="en-US" sz="1400" smtClean="0"/>
            </a:br>
            <a:r>
              <a:rPr lang="en-US" sz="1400" smtClean="0"/>
              <a:t>Chief, Regulatory Affairs, DPH</a:t>
            </a:r>
            <a:br>
              <a:rPr lang="en-US" sz="1400" smtClean="0"/>
            </a:br>
            <a:r>
              <a:rPr lang="en-US" sz="1400" smtClean="0">
                <a:hlinkClick r:id="rId7"/>
              </a:rPr>
              <a:t>Chris.Hoke@dhhs.nc.gov</a:t>
            </a:r>
            <a:r>
              <a:rPr lang="en-US" sz="1400" smtClean="0"/>
              <a:t/>
            </a:r>
            <a:br>
              <a:rPr lang="en-US" sz="1400" smtClean="0"/>
            </a:br>
            <a:r>
              <a:rPr lang="en-US" sz="1600" smtClean="0"/>
              <a:t>919-707-5006 </a:t>
            </a:r>
            <a:br>
              <a:rPr lang="en-US" sz="1600" smtClean="0"/>
            </a:br>
            <a:r>
              <a:rPr lang="en-US" sz="1400" smtClean="0"/>
              <a:t/>
            </a:r>
            <a:br>
              <a:rPr lang="en-US" sz="1400" smtClean="0"/>
            </a:br>
            <a:r>
              <a:rPr lang="en-US" sz="4000" smtClean="0"/>
              <a:t/>
            </a:r>
            <a:br>
              <a:rPr lang="en-US" sz="4000" smtClean="0"/>
            </a:br>
            <a:endParaRPr lang="en-US" sz="4000" b="1" smtClean="0"/>
          </a:p>
        </p:txBody>
      </p:sp>
      <p:sp>
        <p:nvSpPr>
          <p:cNvPr id="54275" name="Subtitle 3"/>
          <p:cNvSpPr>
            <a:spLocks noGrp="1"/>
          </p:cNvSpPr>
          <p:nvPr>
            <p:ph type="subTitle" idx="4294967295"/>
          </p:nvPr>
        </p:nvSpPr>
        <p:spPr>
          <a:xfrm>
            <a:off x="6738938" y="5927725"/>
            <a:ext cx="2405062" cy="930275"/>
          </a:xfrm>
        </p:spPr>
        <p:txBody>
          <a:bodyPr/>
          <a:lstStyle/>
          <a:p>
            <a:pPr marL="0" indent="0" algn="ctr">
              <a:buFont typeface="Arial" charset="0"/>
              <a:buNone/>
            </a:pPr>
            <a:r>
              <a:rPr lang="en-US" b="1" i="1" smtClean="0">
                <a:solidFill>
                  <a:srgbClr val="0000CC"/>
                </a:solidFill>
              </a:rPr>
              <a:t>Thank you!</a:t>
            </a:r>
            <a:r>
              <a:rPr lang="en-US" smtClean="0">
                <a:solidFill>
                  <a:srgbClr val="0000CC"/>
                </a:solidFill>
              </a:rPr>
              <a:t>  </a:t>
            </a:r>
          </a:p>
          <a:p>
            <a:pPr marL="0" indent="0" algn="ctr">
              <a:buFont typeface="Arial" charset="0"/>
              <a:buNone/>
            </a:pPr>
            <a:endParaRPr lang="en-US" sz="2000" smtClean="0"/>
          </a:p>
          <a:p>
            <a:pPr marL="0" indent="0" algn="ctr">
              <a:buFont typeface="Arial" charset="0"/>
              <a:buNone/>
            </a:pPr>
            <a:endParaRPr lang="en-US"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381000"/>
            <a:ext cx="3429000" cy="2514600"/>
          </a:xfrm>
        </p:spPr>
        <p:txBody>
          <a:bodyPr rtlCol="0">
            <a:normAutofit fontScale="90000"/>
          </a:bodyPr>
          <a:lstStyle/>
          <a:p>
            <a:pPr fontAlgn="auto">
              <a:spcAft>
                <a:spcPts val="0"/>
              </a:spcAft>
              <a:defRPr/>
            </a:pP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a:t> </a:t>
            </a:r>
            <a:r>
              <a:rPr lang="en-US" sz="4000" b="1" dirty="0"/>
              <a:t>Celebrating Success </a:t>
            </a:r>
            <a:r>
              <a:rPr lang="en-US" sz="4000" b="1" dirty="0" smtClean="0"/>
              <a:t/>
            </a:r>
            <a:br>
              <a:rPr lang="en-US" sz="4000" b="1" dirty="0" smtClean="0"/>
            </a:br>
            <a:r>
              <a:rPr lang="en-US" sz="4000" b="1" dirty="0" smtClean="0"/>
              <a:t>in North </a:t>
            </a:r>
            <a:r>
              <a:rPr lang="en-US" sz="4000" b="1" dirty="0"/>
              <a:t>Carolina</a:t>
            </a:r>
            <a:r>
              <a:rPr lang="en-US" sz="4000" b="1" dirty="0" smtClean="0"/>
              <a:t>!! </a:t>
            </a: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endParaRPr lang="en-US" sz="4000" dirty="0" smtClean="0"/>
          </a:p>
        </p:txBody>
      </p:sp>
      <p:sp>
        <p:nvSpPr>
          <p:cNvPr id="3075" name="Rectangle 4"/>
          <p:cNvSpPr>
            <a:spLocks noChangeArrowheads="1"/>
          </p:cNvSpPr>
          <p:nvPr/>
        </p:nvSpPr>
        <p:spPr bwMode="auto">
          <a:xfrm>
            <a:off x="0" y="3055938"/>
            <a:ext cx="7467600" cy="3508375"/>
          </a:xfrm>
          <a:prstGeom prst="rect">
            <a:avLst/>
          </a:prstGeom>
          <a:noFill/>
          <a:ln w="9525">
            <a:noFill/>
            <a:miter lim="800000"/>
            <a:headEnd/>
            <a:tailEnd/>
          </a:ln>
        </p:spPr>
        <p:txBody>
          <a:bodyPr anchor="ctr">
            <a:spAutoFit/>
          </a:bodyPr>
          <a:lstStyle/>
          <a:p>
            <a:r>
              <a:rPr lang="en-US" sz="2400" i="1">
                <a:solidFill>
                  <a:srgbClr val="0070C0"/>
                </a:solidFill>
                <a:latin typeface="Calibri" pitchFamily="34" charset="0"/>
              </a:rPr>
              <a:t>Winston-Salem Journal</a:t>
            </a:r>
            <a:r>
              <a:rPr lang="en-US">
                <a:solidFill>
                  <a:srgbClr val="0070C0"/>
                </a:solidFill>
                <a:latin typeface="Calibri" pitchFamily="34" charset="0"/>
              </a:rPr>
              <a:t> </a:t>
            </a:r>
            <a:r>
              <a:rPr lang="en-US">
                <a:latin typeface="Calibri" pitchFamily="34" charset="0"/>
              </a:rPr>
              <a:t/>
            </a:r>
            <a:br>
              <a:rPr lang="en-US">
                <a:latin typeface="Calibri" pitchFamily="34" charset="0"/>
              </a:rPr>
            </a:br>
            <a:r>
              <a:rPr lang="en-US">
                <a:latin typeface="Calibri" pitchFamily="34" charset="0"/>
              </a:rPr>
              <a:t>By James Romoser and John Hinton </a:t>
            </a:r>
            <a:br>
              <a:rPr lang="en-US">
                <a:latin typeface="Calibri" pitchFamily="34" charset="0"/>
              </a:rPr>
            </a:br>
            <a:r>
              <a:rPr lang="en-US">
                <a:latin typeface="Calibri" pitchFamily="34" charset="0"/>
              </a:rPr>
              <a:t>May 14, 2009 </a:t>
            </a:r>
            <a:br>
              <a:rPr lang="en-US">
                <a:latin typeface="Calibri" pitchFamily="34" charset="0"/>
              </a:rPr>
            </a:br>
            <a:r>
              <a:rPr lang="en-US">
                <a:latin typeface="Calibri" pitchFamily="34" charset="0"/>
              </a:rPr>
              <a:t/>
            </a:r>
            <a:br>
              <a:rPr lang="en-US">
                <a:latin typeface="Calibri" pitchFamily="34" charset="0"/>
              </a:rPr>
            </a:br>
            <a:r>
              <a:rPr lang="en-US">
                <a:latin typeface="Calibri" pitchFamily="34" charset="0"/>
              </a:rPr>
              <a:t>RALEIGH -- </a:t>
            </a:r>
            <a:r>
              <a:rPr lang="en-US" b="1">
                <a:solidFill>
                  <a:srgbClr val="0070C0"/>
                </a:solidFill>
                <a:latin typeface="Calibri" pitchFamily="34" charset="0"/>
              </a:rPr>
              <a:t>Smoking will be outlawed in every restaurant and bar in North Carolina starting early next year. </a:t>
            </a:r>
            <a:br>
              <a:rPr lang="en-US" b="1">
                <a:solidFill>
                  <a:srgbClr val="0070C0"/>
                </a:solidFill>
                <a:latin typeface="Calibri" pitchFamily="34" charset="0"/>
              </a:rPr>
            </a:br>
            <a:r>
              <a:rPr lang="en-US">
                <a:latin typeface="Calibri" pitchFamily="34" charset="0"/>
              </a:rPr>
              <a:t/>
            </a:r>
            <a:br>
              <a:rPr lang="en-US">
                <a:latin typeface="Calibri" pitchFamily="34" charset="0"/>
              </a:rPr>
            </a:br>
            <a:r>
              <a:rPr lang="en-US">
                <a:latin typeface="Calibri" pitchFamily="34" charset="0"/>
              </a:rPr>
              <a:t>After months of vigorous debate, the N.C. General Assembly gave final approval yesterday to a bill that marks a historic break with the state's long and lucrative tobacco legacy. </a:t>
            </a:r>
            <a:r>
              <a:rPr lang="en-US" b="1">
                <a:solidFill>
                  <a:srgbClr val="0070C0"/>
                </a:solidFill>
                <a:latin typeface="Calibri" pitchFamily="34" charset="0"/>
              </a:rPr>
              <a:t>It makes North Carolina the first major tobacco-producing state to pass such a restrictive ban on smoking.</a:t>
            </a:r>
          </a:p>
          <a:p>
            <a:pPr eaLnBrk="0" hangingPunct="0"/>
            <a:endParaRPr lang="en-US" b="1"/>
          </a:p>
        </p:txBody>
      </p:sp>
      <p:pic>
        <p:nvPicPr>
          <p:cNvPr id="3076" name="Picture 4" descr="Alliance Partners w Holliman"/>
          <p:cNvPicPr>
            <a:picLocks noChangeAspect="1" noChangeArrowheads="1"/>
          </p:cNvPicPr>
          <p:nvPr/>
        </p:nvPicPr>
        <p:blipFill>
          <a:blip r:embed="rId3" cstate="print"/>
          <a:srcRect/>
          <a:stretch>
            <a:fillRect/>
          </a:stretch>
        </p:blipFill>
        <p:spPr bwMode="auto">
          <a:xfrm>
            <a:off x="3962400" y="1066800"/>
            <a:ext cx="5048250" cy="2616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rtlCol="0">
            <a:normAutofit fontScale="90000"/>
          </a:bodyPr>
          <a:lstStyle/>
          <a:p>
            <a:pPr fontAlgn="auto">
              <a:spcAft>
                <a:spcPts val="0"/>
              </a:spcAft>
              <a:defRPr/>
            </a:pPr>
            <a:r>
              <a:rPr lang="en-US" sz="4000" b="1" dirty="0" smtClean="0"/>
              <a:t>If NC can celebrate smokefree </a:t>
            </a:r>
            <a:br>
              <a:rPr lang="en-US" sz="4000" b="1" dirty="0" smtClean="0"/>
            </a:br>
            <a:r>
              <a:rPr lang="en-US" sz="4000" b="1" dirty="0" smtClean="0"/>
              <a:t>restaurants and bars, so can we all!  </a:t>
            </a:r>
          </a:p>
        </p:txBody>
      </p:sp>
      <p:sp>
        <p:nvSpPr>
          <p:cNvPr id="4099" name="Rectangle 3"/>
          <p:cNvSpPr>
            <a:spLocks noGrp="1" noChangeArrowheads="1"/>
          </p:cNvSpPr>
          <p:nvPr>
            <p:ph type="body" idx="1"/>
          </p:nvPr>
        </p:nvSpPr>
        <p:spPr/>
        <p:txBody>
          <a:bodyPr/>
          <a:lstStyle/>
          <a:p>
            <a:pPr>
              <a:buFont typeface="Arial" charset="0"/>
              <a:buNone/>
            </a:pPr>
            <a:endParaRPr lang="en-US" smtClean="0"/>
          </a:p>
        </p:txBody>
      </p:sp>
      <p:pic>
        <p:nvPicPr>
          <p:cNvPr id="4100" name="Picture 4" descr="PERDUE1"/>
          <p:cNvPicPr>
            <a:picLocks noChangeAspect="1" noChangeArrowheads="1"/>
          </p:cNvPicPr>
          <p:nvPr/>
        </p:nvPicPr>
        <p:blipFill>
          <a:blip r:embed="rId3" cstate="print"/>
          <a:srcRect/>
          <a:stretch>
            <a:fillRect/>
          </a:stretch>
        </p:blipFill>
        <p:spPr bwMode="auto">
          <a:xfrm>
            <a:off x="304800" y="1409700"/>
            <a:ext cx="8385175" cy="5448300"/>
          </a:xfrm>
          <a:prstGeom prst="rect">
            <a:avLst/>
          </a:prstGeom>
          <a:noFill/>
          <a:ln w="9525">
            <a:noFill/>
            <a:miter lim="800000"/>
            <a:headEnd/>
            <a:tailEnd/>
          </a:ln>
        </p:spPr>
      </p:pic>
      <p:sp>
        <p:nvSpPr>
          <p:cNvPr id="4101" name="Text Box 5"/>
          <p:cNvSpPr txBox="1">
            <a:spLocks noChangeArrowheads="1"/>
          </p:cNvSpPr>
          <p:nvPr/>
        </p:nvSpPr>
        <p:spPr bwMode="auto">
          <a:xfrm>
            <a:off x="1066800" y="6216650"/>
            <a:ext cx="2901950" cy="646113"/>
          </a:xfrm>
          <a:prstGeom prst="rect">
            <a:avLst/>
          </a:prstGeom>
          <a:noFill/>
          <a:ln w="9525">
            <a:noFill/>
            <a:miter lim="800000"/>
            <a:headEnd/>
            <a:tailEnd/>
          </a:ln>
        </p:spPr>
        <p:txBody>
          <a:bodyPr wrap="none">
            <a:spAutoFit/>
          </a:bodyPr>
          <a:lstStyle/>
          <a:p>
            <a:pPr eaLnBrk="0" hangingPunct="0"/>
            <a:r>
              <a:rPr lang="en-US">
                <a:solidFill>
                  <a:schemeClr val="bg1"/>
                </a:solidFill>
                <a:latin typeface="Calibri" pitchFamily="34" charset="0"/>
              </a:rPr>
              <a:t>Photo Credit: Ted Richardson</a:t>
            </a:r>
          </a:p>
          <a:p>
            <a:pPr eaLnBrk="0" hangingPunct="0"/>
            <a:r>
              <a:rPr lang="en-US">
                <a:solidFill>
                  <a:schemeClr val="bg1"/>
                </a:solidFill>
                <a:latin typeface="Calibri" pitchFamily="34" charset="0"/>
              </a:rPr>
              <a:t>News and Observer</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p:txBody>
          <a:bodyPr/>
          <a:lstStyle/>
          <a:p>
            <a:r>
              <a:rPr lang="en-US" sz="2800" b="1" smtClean="0"/>
              <a:t>NC’s Smoke free Restaurants and Bars Law </a:t>
            </a:r>
            <a:r>
              <a:rPr lang="en-US" sz="2400" b="1" smtClean="0">
                <a:latin typeface="Arial Narrow" pitchFamily="34" charset="0"/>
              </a:rPr>
              <a:t>Monthly Number of Unique Complaints</a:t>
            </a:r>
            <a:r>
              <a:rPr lang="en-US" sz="2400" b="1" baseline="30000" smtClean="0">
                <a:latin typeface="Arial Narrow" pitchFamily="34" charset="0"/>
              </a:rPr>
              <a:t>* </a:t>
            </a:r>
            <a:r>
              <a:rPr lang="en-US" sz="2400" b="1" smtClean="0">
                <a:latin typeface="Arial Narrow" pitchFamily="34" charset="0"/>
              </a:rPr>
              <a:t>&amp; Businesses</a:t>
            </a:r>
            <a:r>
              <a:rPr lang="en-US" sz="2400" b="1" baseline="30000" smtClean="0">
                <a:latin typeface="Arial Narrow" pitchFamily="34" charset="0"/>
              </a:rPr>
              <a:t>**</a:t>
            </a:r>
            <a:r>
              <a:rPr lang="en-US" sz="3200" smtClean="0"/>
              <a:t> </a:t>
            </a:r>
            <a:br>
              <a:rPr lang="en-US" sz="3200" smtClean="0"/>
            </a:br>
            <a:endParaRPr lang="en-US" sz="1400" b="1" smtClean="0"/>
          </a:p>
        </p:txBody>
      </p:sp>
      <p:sp>
        <p:nvSpPr>
          <p:cNvPr id="43011" name="Rectangle 3"/>
          <p:cNvSpPr>
            <a:spLocks noChangeArrowheads="1"/>
          </p:cNvSpPr>
          <p:nvPr/>
        </p:nvSpPr>
        <p:spPr bwMode="auto">
          <a:xfrm>
            <a:off x="0" y="6324600"/>
            <a:ext cx="6100763" cy="274638"/>
          </a:xfrm>
          <a:prstGeom prst="rect">
            <a:avLst/>
          </a:prstGeom>
          <a:noFill/>
          <a:ln w="9525">
            <a:noFill/>
            <a:miter lim="800000"/>
            <a:headEnd/>
            <a:tailEnd/>
          </a:ln>
          <a:effectLst/>
        </p:spPr>
        <p:txBody>
          <a:bodyPr wrap="none">
            <a:spAutoFit/>
          </a:bodyPr>
          <a:lstStyle/>
          <a:p>
            <a:r>
              <a:rPr lang="en-US" sz="1200" b="1">
                <a:latin typeface="Arial Narrow" pitchFamily="34" charset="0"/>
              </a:rPr>
              <a:t> * Monthly statewide number of complaints reporting a business with a potential violation of the law</a:t>
            </a:r>
          </a:p>
        </p:txBody>
      </p:sp>
      <p:sp>
        <p:nvSpPr>
          <p:cNvPr id="43012" name="Rectangle 4"/>
          <p:cNvSpPr>
            <a:spLocks noChangeArrowheads="1"/>
          </p:cNvSpPr>
          <p:nvPr/>
        </p:nvSpPr>
        <p:spPr bwMode="auto">
          <a:xfrm>
            <a:off x="0" y="6564313"/>
            <a:ext cx="6859588" cy="274637"/>
          </a:xfrm>
          <a:prstGeom prst="rect">
            <a:avLst/>
          </a:prstGeom>
          <a:noFill/>
          <a:ln w="9525">
            <a:noFill/>
            <a:miter lim="800000"/>
            <a:headEnd/>
            <a:tailEnd/>
          </a:ln>
          <a:effectLst/>
        </p:spPr>
        <p:txBody>
          <a:bodyPr wrap="none">
            <a:spAutoFit/>
          </a:bodyPr>
          <a:lstStyle/>
          <a:p>
            <a:r>
              <a:rPr lang="en-US" sz="1200" b="1">
                <a:latin typeface="Arial Narrow" pitchFamily="34" charset="0"/>
              </a:rPr>
              <a:t>** Monthly statewide number of businesses named in one or more complaint(s) of a potential violation of the law</a:t>
            </a:r>
          </a:p>
        </p:txBody>
      </p:sp>
      <p:graphicFrame>
        <p:nvGraphicFramePr>
          <p:cNvPr id="43013" name="Object 5"/>
          <p:cNvGraphicFramePr>
            <a:graphicFrameLocks noChangeAspect="1"/>
          </p:cNvGraphicFramePr>
          <p:nvPr>
            <p:ph idx="1"/>
          </p:nvPr>
        </p:nvGraphicFramePr>
        <p:xfrm>
          <a:off x="609600" y="1371600"/>
          <a:ext cx="8077200" cy="4800600"/>
        </p:xfrm>
        <a:graphic>
          <a:graphicData uri="http://schemas.openxmlformats.org/presentationml/2006/ole">
            <p:oleObj spid="_x0000_s43013" name="Chart" r:id="rId3" imgW="4086364" imgH="2314698" progId="Excel.Chart.8">
              <p:embed/>
            </p:oleObj>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2" name="Object 4"/>
          <p:cNvGraphicFramePr>
            <a:graphicFrameLocks noChangeAspect="1"/>
          </p:cNvGraphicFramePr>
          <p:nvPr/>
        </p:nvGraphicFramePr>
        <p:xfrm>
          <a:off x="228600" y="174625"/>
          <a:ext cx="8686800" cy="6508750"/>
        </p:xfrm>
        <a:graphic>
          <a:graphicData uri="http://schemas.openxmlformats.org/presentationml/2006/ole">
            <p:oleObj spid="_x0000_s53252" name="Acrobat Document" r:id="rId3" imgW="6838796" imgH="5124298" progId="AcroExch.Document.7">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How did we do it?  </a:t>
            </a:r>
          </a:p>
        </p:txBody>
      </p:sp>
      <p:sp>
        <p:nvSpPr>
          <p:cNvPr id="6147" name="Content Placeholder 4"/>
          <p:cNvSpPr>
            <a:spLocks noGrp="1"/>
          </p:cNvSpPr>
          <p:nvPr>
            <p:ph sz="half" idx="2"/>
          </p:nvPr>
        </p:nvSpPr>
        <p:spPr/>
        <p:txBody>
          <a:bodyPr/>
          <a:lstStyle/>
          <a:p>
            <a:pPr>
              <a:buFont typeface="Arial" charset="0"/>
              <a:buNone/>
            </a:pPr>
            <a:r>
              <a:rPr lang="en-US" smtClean="0"/>
              <a:t>Make sure you have a broad based coalition that </a:t>
            </a:r>
            <a:r>
              <a:rPr lang="en-US" u="sng" smtClean="0"/>
              <a:t>agrees upfront </a:t>
            </a:r>
            <a:r>
              <a:rPr lang="en-US" smtClean="0"/>
              <a:t>on provisions that are NOT acceptable and should not be included in your regulations (e.g., ventilation, hours or minors provisions).</a:t>
            </a:r>
          </a:p>
          <a:p>
            <a:pPr>
              <a:buFont typeface="Arial" charset="0"/>
              <a:buNone/>
            </a:pPr>
            <a:endParaRPr lang="en-US" smtClean="0"/>
          </a:p>
          <a:p>
            <a:endParaRPr lang="en-US" smtClean="0"/>
          </a:p>
        </p:txBody>
      </p:sp>
      <p:pic>
        <p:nvPicPr>
          <p:cNvPr id="6148" name="Picture 7" descr="DSC01245"/>
          <p:cNvPicPr>
            <a:picLocks noGrp="1" noChangeAspect="1" noChangeArrowheads="1"/>
          </p:cNvPicPr>
          <p:nvPr>
            <p:ph sz="half" idx="1"/>
          </p:nvPr>
        </p:nvPicPr>
        <p:blipFill>
          <a:blip r:embed="rId3" cstate="print"/>
          <a:srcRect/>
          <a:stretch>
            <a:fillRect/>
          </a:stretch>
        </p:blipFill>
        <p:spPr>
          <a:xfrm>
            <a:off x="457200" y="2347913"/>
            <a:ext cx="4038600" cy="3028950"/>
          </a:xfrm>
          <a:noFill/>
        </p:spPr>
      </p:pic>
      <p:pic>
        <p:nvPicPr>
          <p:cNvPr id="6149" name="Picture 8" descr="North Carolina Alliance for Health">
            <a:hlinkClick r:id="rId4"/>
          </p:cNvPr>
          <p:cNvPicPr>
            <a:picLocks noChangeAspect="1" noChangeArrowheads="1"/>
          </p:cNvPicPr>
          <p:nvPr/>
        </p:nvPicPr>
        <p:blipFill>
          <a:blip r:embed="rId5" cstate="print"/>
          <a:srcRect/>
          <a:stretch>
            <a:fillRect/>
          </a:stretch>
        </p:blipFill>
        <p:spPr bwMode="auto">
          <a:xfrm>
            <a:off x="381000" y="1905000"/>
            <a:ext cx="4267200" cy="838200"/>
          </a:xfrm>
          <a:prstGeom prst="rect">
            <a:avLst/>
          </a:prstGeom>
          <a:noFill/>
          <a:ln w="9525">
            <a:noFill/>
            <a:miter lim="800000"/>
            <a:headEnd/>
            <a:tailEnd/>
          </a:ln>
        </p:spPr>
      </p:pic>
      <p:sp>
        <p:nvSpPr>
          <p:cNvPr id="6150" name="TextBox 7"/>
          <p:cNvSpPr txBox="1">
            <a:spLocks noChangeArrowheads="1"/>
          </p:cNvSpPr>
          <p:nvPr/>
        </p:nvSpPr>
        <p:spPr bwMode="auto">
          <a:xfrm>
            <a:off x="381000" y="5867400"/>
            <a:ext cx="8382000" cy="400050"/>
          </a:xfrm>
          <a:prstGeom prst="rect">
            <a:avLst/>
          </a:prstGeom>
          <a:noFill/>
          <a:ln w="9525">
            <a:noFill/>
            <a:miter lim="800000"/>
            <a:headEnd/>
            <a:tailEnd/>
          </a:ln>
        </p:spPr>
        <p:txBody>
          <a:bodyPr>
            <a:spAutoFit/>
          </a:bodyPr>
          <a:lstStyle/>
          <a:p>
            <a:pPr algn="ctr"/>
            <a:r>
              <a:rPr lang="en-US" sz="2000" b="1" i="1">
                <a:solidFill>
                  <a:srgbClr val="FF0000"/>
                </a:solidFill>
                <a:latin typeface="Calibri" pitchFamily="34" charset="0"/>
              </a:rPr>
              <a:t>“Make incremental progress without closing doors on future progress”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Call on technical and legal experts!  </a:t>
            </a:r>
          </a:p>
        </p:txBody>
      </p:sp>
      <p:sp>
        <p:nvSpPr>
          <p:cNvPr id="8195" name="Content Placeholder 2"/>
          <p:cNvSpPr>
            <a:spLocks noGrp="1"/>
          </p:cNvSpPr>
          <p:nvPr>
            <p:ph sz="half" idx="1"/>
          </p:nvPr>
        </p:nvSpPr>
        <p:spPr/>
        <p:txBody>
          <a:bodyPr/>
          <a:lstStyle/>
          <a:p>
            <a:pPr>
              <a:buFont typeface="Arial" charset="0"/>
              <a:buNone/>
            </a:pPr>
            <a:r>
              <a:rPr lang="en-US" sz="3200" b="1" smtClean="0"/>
              <a:t>Amend the model language to reflect the correct terms and definitions that are applicable in your city or state.</a:t>
            </a:r>
          </a:p>
          <a:p>
            <a:pPr>
              <a:buFont typeface="Arial" charset="0"/>
              <a:buNone/>
            </a:pPr>
            <a:r>
              <a:rPr lang="en-US" sz="2000" b="1" i="1" smtClean="0">
                <a:solidFill>
                  <a:schemeClr val="hlink"/>
                </a:solidFill>
              </a:rPr>
              <a:t>And then make sure your primary sponsors </a:t>
            </a:r>
          </a:p>
          <a:p>
            <a:pPr>
              <a:buFont typeface="Arial" charset="0"/>
              <a:buNone/>
            </a:pPr>
            <a:r>
              <a:rPr lang="en-US" sz="2000" b="1" i="1" smtClean="0">
                <a:solidFill>
                  <a:schemeClr val="hlink"/>
                </a:solidFill>
              </a:rPr>
              <a:t>	are on board!</a:t>
            </a:r>
            <a:r>
              <a:rPr lang="en-US" sz="2000" i="1" smtClean="0"/>
              <a:t>  </a:t>
            </a:r>
          </a:p>
          <a:p>
            <a:pPr>
              <a:buFont typeface="Arial" charset="0"/>
              <a:buNone/>
            </a:pPr>
            <a:endParaRPr lang="en-US" smtClean="0"/>
          </a:p>
        </p:txBody>
      </p:sp>
      <p:pic>
        <p:nvPicPr>
          <p:cNvPr id="8196" name="Picture 9" descr="DSC01280"/>
          <p:cNvPicPr>
            <a:picLocks noChangeAspect="1" noChangeArrowheads="1"/>
          </p:cNvPicPr>
          <p:nvPr/>
        </p:nvPicPr>
        <p:blipFill>
          <a:blip r:embed="rId3" cstate="print"/>
          <a:srcRect/>
          <a:stretch>
            <a:fillRect/>
          </a:stretch>
        </p:blipFill>
        <p:spPr bwMode="auto">
          <a:xfrm>
            <a:off x="2514600" y="4953000"/>
            <a:ext cx="2336800" cy="1752600"/>
          </a:xfrm>
          <a:prstGeom prst="rect">
            <a:avLst/>
          </a:prstGeom>
          <a:noFill/>
          <a:ln w="9525">
            <a:noFill/>
            <a:miter lim="800000"/>
            <a:headEnd/>
            <a:tailEnd/>
          </a:ln>
        </p:spPr>
      </p:pic>
      <p:pic>
        <p:nvPicPr>
          <p:cNvPr id="8197" name="Picture 5" descr="Wall"/>
          <p:cNvPicPr>
            <a:picLocks noGrp="1" noChangeAspect="1" noChangeArrowheads="1"/>
          </p:cNvPicPr>
          <p:nvPr>
            <p:ph sz="half" idx="2"/>
          </p:nvPr>
        </p:nvPicPr>
        <p:blipFill>
          <a:blip r:embed="rId4" cstate="print"/>
          <a:srcRect/>
          <a:stretch>
            <a:fillRect/>
          </a:stretch>
        </p:blipFill>
        <p:spPr>
          <a:xfrm>
            <a:off x="7315200" y="1371600"/>
            <a:ext cx="1371600" cy="2057400"/>
          </a:xfrm>
        </p:spPr>
      </p:pic>
      <p:pic>
        <p:nvPicPr>
          <p:cNvPr id="8198" name="Picture 4" descr="DSC00456.JPG"/>
          <p:cNvPicPr>
            <a:picLocks noChangeAspect="1"/>
          </p:cNvPicPr>
          <p:nvPr/>
        </p:nvPicPr>
        <p:blipFill>
          <a:blip r:embed="rId5" cstate="print"/>
          <a:srcRect/>
          <a:stretch>
            <a:fillRect/>
          </a:stretch>
        </p:blipFill>
        <p:spPr bwMode="auto">
          <a:xfrm>
            <a:off x="4468813" y="1371600"/>
            <a:ext cx="1744662" cy="2514600"/>
          </a:xfrm>
          <a:prstGeom prst="rect">
            <a:avLst/>
          </a:prstGeom>
          <a:noFill/>
          <a:ln w="9525">
            <a:noFill/>
            <a:miter lim="800000"/>
            <a:headEnd/>
            <a:tailEnd/>
          </a:ln>
        </p:spPr>
      </p:pic>
      <p:pic>
        <p:nvPicPr>
          <p:cNvPr id="8202" name="Picture 10" descr="maggie-small"/>
          <p:cNvPicPr>
            <a:picLocks noChangeAspect="1" noChangeArrowheads="1"/>
          </p:cNvPicPr>
          <p:nvPr/>
        </p:nvPicPr>
        <p:blipFill>
          <a:blip r:embed="rId6" cstate="print"/>
          <a:srcRect/>
          <a:stretch>
            <a:fillRect/>
          </a:stretch>
        </p:blipFill>
        <p:spPr bwMode="auto">
          <a:xfrm>
            <a:off x="7280275" y="4495800"/>
            <a:ext cx="1574800" cy="2057400"/>
          </a:xfrm>
          <a:prstGeom prst="rect">
            <a:avLst/>
          </a:prstGeom>
          <a:noFill/>
        </p:spPr>
      </p:pic>
      <p:pic>
        <p:nvPicPr>
          <p:cNvPr id="8199" name="Picture 8" descr="New Jim"/>
          <p:cNvPicPr>
            <a:picLocks noChangeAspect="1" noChangeArrowheads="1"/>
          </p:cNvPicPr>
          <p:nvPr/>
        </p:nvPicPr>
        <p:blipFill>
          <a:blip r:embed="rId7" cstate="print"/>
          <a:srcRect/>
          <a:stretch>
            <a:fillRect/>
          </a:stretch>
        </p:blipFill>
        <p:spPr bwMode="auto">
          <a:xfrm>
            <a:off x="5745163" y="2819400"/>
            <a:ext cx="1644650" cy="2286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normAutofit fontScale="90000"/>
          </a:bodyPr>
          <a:lstStyle/>
          <a:p>
            <a:pPr fontAlgn="auto">
              <a:spcAft>
                <a:spcPts val="0"/>
              </a:spcAft>
              <a:defRPr/>
            </a:pPr>
            <a:r>
              <a:rPr lang="en-US" dirty="0" smtClean="0"/>
              <a:t>“The debate is over”:  This is about protecting worker health</a:t>
            </a:r>
          </a:p>
        </p:txBody>
      </p:sp>
      <p:sp>
        <p:nvSpPr>
          <p:cNvPr id="8" name="Content Placeholder 7"/>
          <p:cNvSpPr>
            <a:spLocks noGrp="1"/>
          </p:cNvSpPr>
          <p:nvPr>
            <p:ph sz="half" idx="1"/>
          </p:nvPr>
        </p:nvSpPr>
        <p:spPr/>
        <p:txBody>
          <a:bodyPr rtlCol="0">
            <a:normAutofit fontScale="92500" lnSpcReduction="20000"/>
          </a:bodyPr>
          <a:lstStyle/>
          <a:p>
            <a:pPr fontAlgn="auto">
              <a:spcAft>
                <a:spcPts val="0"/>
              </a:spcAft>
              <a:buFont typeface="Arial" pitchFamily="34" charset="0"/>
              <a:buNone/>
              <a:defRPr/>
            </a:pPr>
            <a:r>
              <a:rPr lang="en-US" dirty="0" smtClean="0"/>
              <a:t>Assure that the intent or purpose of the law/ordinance is strong and clear.</a:t>
            </a:r>
          </a:p>
          <a:p>
            <a:pPr fontAlgn="auto">
              <a:spcAft>
                <a:spcPts val="0"/>
              </a:spcAft>
              <a:buFont typeface="Arial" pitchFamily="34" charset="0"/>
              <a:buNone/>
              <a:defRPr/>
            </a:pPr>
            <a:r>
              <a:rPr lang="en-US" sz="1500" i="1" dirty="0" smtClean="0"/>
              <a:t>Findings: The General Assembly finds that secondhand smoke has been proven to cause cancer, heart disease, and asthma attacks in both smokers and nonsmokers.  In 2006, a report issued by the United States Surgeon General  stated that the scientific evidence indicates that there is no risk free level of exposure to secondhand smoke.  </a:t>
            </a:r>
          </a:p>
          <a:p>
            <a:pPr fontAlgn="auto">
              <a:spcAft>
                <a:spcPts val="0"/>
              </a:spcAft>
              <a:buFont typeface="Arial" pitchFamily="34" charset="0"/>
              <a:buNone/>
              <a:defRPr/>
            </a:pPr>
            <a:r>
              <a:rPr lang="en-US" sz="1600" i="1" dirty="0" smtClean="0"/>
              <a:t>Intent:  It is the intent of the General Assembly to protect the health of individuals in public places and places of employment and riding in state government vehicles from the risks related to secondhand smoke. It is further the intent of the General Assembly to allow local governments to adopt local laws governing smoking within their jurisdictions that are more restrictive than state law.  </a:t>
            </a:r>
          </a:p>
          <a:p>
            <a:pPr fontAlgn="auto">
              <a:spcAft>
                <a:spcPts val="0"/>
              </a:spcAft>
              <a:buFont typeface="Arial" pitchFamily="34" charset="0"/>
              <a:buChar char="•"/>
              <a:defRPr/>
            </a:pPr>
            <a:endParaRPr lang="en-US" dirty="0" smtClean="0"/>
          </a:p>
        </p:txBody>
      </p:sp>
      <p:pic>
        <p:nvPicPr>
          <p:cNvPr id="7172" name="Picture 2"/>
          <p:cNvPicPr>
            <a:picLocks noGrp="1" noChangeAspect="1" noChangeArrowheads="1"/>
          </p:cNvPicPr>
          <p:nvPr>
            <p:ph sz="half" idx="2"/>
          </p:nvPr>
        </p:nvPicPr>
        <p:blipFill>
          <a:blip r:embed="rId3" cstate="print"/>
          <a:srcRect/>
          <a:stretch>
            <a:fillRect/>
          </a:stretch>
        </p:blipFill>
        <p:spPr>
          <a:xfrm>
            <a:off x="5076825" y="1600200"/>
            <a:ext cx="3181350" cy="45259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
            </a:r>
            <a:br>
              <a:rPr lang="en-US" dirty="0" smtClean="0"/>
            </a:br>
            <a:r>
              <a:rPr lang="en-US" dirty="0" smtClean="0"/>
              <a:t>Avoid using ambiguous or contradictory language.</a:t>
            </a:r>
            <a:br>
              <a:rPr lang="en-US" dirty="0" smtClean="0"/>
            </a:br>
            <a:endParaRPr lang="en-US" dirty="0" smtClean="0"/>
          </a:p>
        </p:txBody>
      </p:sp>
      <p:sp>
        <p:nvSpPr>
          <p:cNvPr id="3" name="Content Placeholder 2"/>
          <p:cNvSpPr>
            <a:spLocks noGrp="1"/>
          </p:cNvSpPr>
          <p:nvPr>
            <p:ph sz="half" idx="1"/>
          </p:nvPr>
        </p:nvSpPr>
        <p:spPr>
          <a:xfrm>
            <a:off x="228600" y="1524000"/>
            <a:ext cx="4038600" cy="4525963"/>
          </a:xfrm>
        </p:spPr>
        <p:txBody>
          <a:bodyPr rtlCol="0">
            <a:normAutofit fontScale="92500" lnSpcReduction="20000"/>
          </a:bodyPr>
          <a:lstStyle/>
          <a:p>
            <a:pPr marL="0" indent="0" fontAlgn="auto">
              <a:spcAft>
                <a:spcPts val="0"/>
              </a:spcAft>
              <a:buFont typeface="Arial" pitchFamily="34" charset="0"/>
              <a:buNone/>
              <a:defRPr/>
            </a:pPr>
            <a:r>
              <a:rPr lang="en-US" sz="3000" b="1" dirty="0" smtClean="0"/>
              <a:t>A person in charge of a restaurant, bar, </a:t>
            </a:r>
            <a:br>
              <a:rPr lang="en-US" sz="3000" b="1" dirty="0" smtClean="0"/>
            </a:br>
            <a:r>
              <a:rPr lang="en-US" sz="3000" b="1" dirty="0" smtClean="0"/>
              <a:t>or lodging establishment that is subject to the new law must:</a:t>
            </a:r>
          </a:p>
          <a:p>
            <a:pPr marL="338138" lvl="1" indent="-338138" fontAlgn="auto">
              <a:spcAft>
                <a:spcPts val="0"/>
              </a:spcAft>
              <a:buClr>
                <a:srgbClr val="558ED5"/>
              </a:buClr>
              <a:buFont typeface="Arial" charset="0"/>
              <a:buChar char="•"/>
              <a:defRPr/>
            </a:pPr>
            <a:r>
              <a:rPr lang="en-US" dirty="0" smtClean="0">
                <a:solidFill>
                  <a:srgbClr val="0000FF"/>
                </a:solidFill>
              </a:rPr>
              <a:t>Post the required no-smoking signs in conspicuous locations.</a:t>
            </a:r>
            <a:r>
              <a:rPr lang="en-US" dirty="0" smtClean="0">
                <a:solidFill>
                  <a:srgbClr val="0070C0"/>
                </a:solidFill>
              </a:rPr>
              <a:t/>
            </a:r>
            <a:br>
              <a:rPr lang="en-US" dirty="0" smtClean="0">
                <a:solidFill>
                  <a:srgbClr val="0070C0"/>
                </a:solidFill>
              </a:rPr>
            </a:br>
            <a:endParaRPr lang="en-US" sz="1000" dirty="0" smtClean="0">
              <a:solidFill>
                <a:srgbClr val="0070C0"/>
              </a:solidFill>
            </a:endParaRPr>
          </a:p>
          <a:p>
            <a:pPr marL="338138" lvl="1" indent="-338138" fontAlgn="auto">
              <a:spcAft>
                <a:spcPts val="0"/>
              </a:spcAft>
              <a:buClr>
                <a:srgbClr val="558ED5"/>
              </a:buClr>
              <a:buFont typeface="Arial" charset="0"/>
              <a:buChar char="•"/>
              <a:defRPr/>
            </a:pPr>
            <a:r>
              <a:rPr lang="en-US" dirty="0" smtClean="0"/>
              <a:t>Remove indoor ashtrays and other smoking receptacles.</a:t>
            </a:r>
            <a:br>
              <a:rPr lang="en-US" dirty="0" smtClean="0"/>
            </a:br>
            <a:endParaRPr lang="en-US" sz="1000" dirty="0" smtClean="0"/>
          </a:p>
          <a:p>
            <a:pPr marL="338138" lvl="1" indent="-338138" fontAlgn="auto">
              <a:spcAft>
                <a:spcPts val="0"/>
              </a:spcAft>
              <a:buClr>
                <a:srgbClr val="558ED5"/>
              </a:buClr>
              <a:buFont typeface="Arial" charset="0"/>
              <a:buChar char="•"/>
              <a:defRPr/>
            </a:pPr>
            <a:r>
              <a:rPr lang="en-US" dirty="0" smtClean="0">
                <a:solidFill>
                  <a:srgbClr val="0000FF"/>
                </a:solidFill>
              </a:rPr>
              <a:t>Direct any person who is smoking to extinguish the cigarette, cigar, or other item.</a:t>
            </a:r>
          </a:p>
          <a:p>
            <a:pPr fontAlgn="auto">
              <a:spcAft>
                <a:spcPts val="0"/>
              </a:spcAft>
              <a:buFont typeface="Arial" pitchFamily="34" charset="0"/>
              <a:buChar char="•"/>
              <a:defRPr/>
            </a:pPr>
            <a:endParaRPr lang="en-US" dirty="0" smtClean="0"/>
          </a:p>
        </p:txBody>
      </p:sp>
      <p:sp>
        <p:nvSpPr>
          <p:cNvPr id="4" name="Content Placeholder 3"/>
          <p:cNvSpPr>
            <a:spLocks noGrp="1"/>
          </p:cNvSpPr>
          <p:nvPr>
            <p:ph sz="half" idx="2"/>
          </p:nvPr>
        </p:nvSpPr>
        <p:spPr/>
        <p:txBody>
          <a:bodyPr rtlCol="0">
            <a:normAutofit fontScale="92500" lnSpcReduction="20000"/>
          </a:bodyPr>
          <a:lstStyle/>
          <a:p>
            <a:pPr fontAlgn="auto">
              <a:spcAft>
                <a:spcPts val="0"/>
              </a:spcAft>
              <a:buFont typeface="Arial" pitchFamily="34" charset="0"/>
              <a:buChar char="•"/>
              <a:defRPr/>
            </a:pPr>
            <a:endParaRPr lang="en-US" dirty="0" smtClean="0"/>
          </a:p>
          <a:p>
            <a:pPr fontAlgn="auto">
              <a:spcAft>
                <a:spcPts val="0"/>
              </a:spcAft>
              <a:buFont typeface="Arial" pitchFamily="34" charset="0"/>
              <a:buNone/>
              <a:defRPr/>
            </a:pPr>
            <a:endParaRPr lang="en-US" dirty="0" smtClean="0"/>
          </a:p>
        </p:txBody>
      </p:sp>
      <p:pic>
        <p:nvPicPr>
          <p:cNvPr id="9221" name="Picture 2"/>
          <p:cNvPicPr>
            <a:picLocks noChangeAspect="1" noChangeArrowheads="1"/>
          </p:cNvPicPr>
          <p:nvPr/>
        </p:nvPicPr>
        <p:blipFill>
          <a:blip r:embed="rId3" cstate="print"/>
          <a:srcRect t="19482" b="19482"/>
          <a:stretch>
            <a:fillRect/>
          </a:stretch>
        </p:blipFill>
        <p:spPr bwMode="auto">
          <a:xfrm>
            <a:off x="4343400" y="1524000"/>
            <a:ext cx="3454400" cy="2590800"/>
          </a:xfrm>
          <a:prstGeom prst="rect">
            <a:avLst/>
          </a:prstGeom>
          <a:noFill/>
          <a:ln w="9525">
            <a:noFill/>
            <a:miter lim="800000"/>
            <a:headEnd/>
            <a:tailEnd/>
          </a:ln>
        </p:spPr>
      </p:pic>
      <p:pic>
        <p:nvPicPr>
          <p:cNvPr id="9222" name="Picture 5"/>
          <p:cNvPicPr>
            <a:picLocks noChangeAspect="1" noChangeArrowheads="1"/>
          </p:cNvPicPr>
          <p:nvPr/>
        </p:nvPicPr>
        <p:blipFill>
          <a:blip r:embed="rId4" cstate="print"/>
          <a:srcRect/>
          <a:stretch>
            <a:fillRect/>
          </a:stretch>
        </p:blipFill>
        <p:spPr bwMode="auto">
          <a:xfrm>
            <a:off x="4972050" y="3505200"/>
            <a:ext cx="4171950" cy="278288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g_template">
  <a:themeElements>
    <a:clrScheme name="sog_templa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sog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og_templa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TotalTime>
  <Words>1174</Words>
  <Application>Microsoft Office PowerPoint</Application>
  <PresentationFormat>On-screen Show (4:3)</PresentationFormat>
  <Paragraphs>97</Paragraphs>
  <Slides>17</Slides>
  <Notes>14</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2</vt:i4>
      </vt:variant>
      <vt:variant>
        <vt:lpstr>Slide Titles</vt:lpstr>
      </vt:variant>
      <vt:variant>
        <vt:i4>17</vt:i4>
      </vt:variant>
    </vt:vector>
  </HeadingPairs>
  <TitlesOfParts>
    <vt:vector size="25" baseType="lpstr">
      <vt:lpstr>Calibri</vt:lpstr>
      <vt:lpstr>Arial</vt:lpstr>
      <vt:lpstr>Times</vt:lpstr>
      <vt:lpstr>Arial Narrow</vt:lpstr>
      <vt:lpstr>Office Theme</vt:lpstr>
      <vt:lpstr>sog_template</vt:lpstr>
      <vt:lpstr>Microsoft Office Excel Chart</vt:lpstr>
      <vt:lpstr>Adobe Acrobat Document</vt:lpstr>
      <vt:lpstr>The Devil is in the Details: Case Study from NC’s Smokefree Restaurant and Bars Law</vt:lpstr>
      <vt:lpstr>    Celebrating Success  in North Carolina!!     </vt:lpstr>
      <vt:lpstr>If NC can celebrate smokefree  restaurants and bars, so can we all!  </vt:lpstr>
      <vt:lpstr>NC’s Smoke free Restaurants and Bars Law Monthly Number of Unique Complaints* &amp; Businesses**  </vt:lpstr>
      <vt:lpstr>Slide 5</vt:lpstr>
      <vt:lpstr>How did we do it?  </vt:lpstr>
      <vt:lpstr>Call on technical and legal experts!  </vt:lpstr>
      <vt:lpstr>“The debate is over”:  This is about protecting worker health</vt:lpstr>
      <vt:lpstr> Avoid using ambiguous or contradictory language. </vt:lpstr>
      <vt:lpstr>Watch out for EXEMPTIONS!</vt:lpstr>
      <vt:lpstr>Educate, Educate, Educate</vt:lpstr>
      <vt:lpstr>Slide 12</vt:lpstr>
      <vt:lpstr>Assure that the effective date of the law allows enough time for educational efforts, administrative rules process. </vt:lpstr>
      <vt:lpstr>Webinar Series: Implementing NC’s Smokefree Restaurant and Bars Law:  What Local Health Directors Need to Know What Local Health Department Staff Need to Know  What County and City Attorneys Need to Know</vt:lpstr>
      <vt:lpstr>89% Improvement in air quality in NC bars and restaurants</vt:lpstr>
      <vt:lpstr>10 Take Home Lessons</vt:lpstr>
      <vt:lpstr>QUESTIONS?  Need assistance?  We are at your service! Sally Herndon  MPH  Sally.Herndon@dhhs.nc.gov 919-707-5401  Clarify law or data requirements?   Jim D. Martin, MS Jim.Martin@dhhs.nc.gov 919-707-5404  Help with media or messaging? Ann Staples Ann.Staples@dhhs.nc.gov 704-543-2347  Help with local implementation or local ordinances? Elisabeth Constandy, MA Elisabeth.Constandy@dhhs.nc.gov 910-790-6007   Legal questions:  Start with staff above who have access to  Chris Hoke, JD Chief, Regulatory Affairs, DPH Chris.Hoke@dhhs.nc.gov 919-707-5006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Devil is in the Details: Case Study from NC’s Smokefree Restaurant and Bars Law</dc:title>
  <dc:creator>Sally</dc:creator>
  <cp:lastModifiedBy>lkolkin</cp:lastModifiedBy>
  <cp:revision>37</cp:revision>
  <dcterms:created xsi:type="dcterms:W3CDTF">2010-06-15T23:15:14Z</dcterms:created>
  <dcterms:modified xsi:type="dcterms:W3CDTF">2010-06-29T15:27:40Z</dcterms:modified>
</cp:coreProperties>
</file>